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89" r:id="rId3"/>
    <p:sldId id="262" r:id="rId4"/>
    <p:sldId id="290" r:id="rId5"/>
    <p:sldId id="291" r:id="rId6"/>
    <p:sldId id="266" r:id="rId7"/>
    <p:sldId id="268" r:id="rId8"/>
    <p:sldId id="292" r:id="rId9"/>
    <p:sldId id="293" r:id="rId10"/>
    <p:sldId id="303" r:id="rId11"/>
    <p:sldId id="297" r:id="rId12"/>
    <p:sldId id="294" r:id="rId13"/>
    <p:sldId id="265" r:id="rId14"/>
    <p:sldId id="272" r:id="rId15"/>
    <p:sldId id="274" r:id="rId16"/>
    <p:sldId id="281" r:id="rId17"/>
    <p:sldId id="295" r:id="rId18"/>
    <p:sldId id="296" r:id="rId19"/>
    <p:sldId id="298" r:id="rId20"/>
    <p:sldId id="299" r:id="rId21"/>
    <p:sldId id="300" r:id="rId22"/>
    <p:sldId id="301" r:id="rId23"/>
    <p:sldId id="302" r:id="rId24"/>
    <p:sldId id="304" r:id="rId25"/>
    <p:sldId id="284" r:id="rId26"/>
    <p:sldId id="285" r:id="rId27"/>
    <p:sldId id="286" r:id="rId28"/>
    <p:sldId id="287" r:id="rId29"/>
    <p:sldId id="288" r:id="rId30"/>
    <p:sldId id="305" r:id="rId31"/>
  </p:sldIdLst>
  <p:sldSz cx="9144000" cy="6858000" type="screen4x3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41" autoAdjust="0"/>
  </p:normalViewPr>
  <p:slideViewPr>
    <p:cSldViewPr snapToGrid="0" snapToObjects="1">
      <p:cViewPr varScale="1">
        <p:scale>
          <a:sx n="78" d="100"/>
          <a:sy n="78" d="100"/>
        </p:scale>
        <p:origin x="16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2306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D819D-9172-2EFD-E2C4-EED44956E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9B0018-F1D2-F742-9B7F-03FF698732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E6D233-AB70-0F12-D6D1-26FD3F9B59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BD95AD-8D2C-32E6-8E7C-182FEE1D4C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78727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CA18E-3746-3A71-7C89-7DE385CE9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F5C0BE-A434-FF8D-7FAE-34E05797D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635B76-2481-C654-368D-C23923F3F8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357745-9D2F-291A-0292-03894556FF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12614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8F0C8-02DD-A618-70F7-E67C80229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4B9B58-5DF0-2BD3-034D-3DF27FBF5F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4F4660-046F-D280-0CCF-7FE463008D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6D6121-B7C0-64D9-9CE9-E135AE04ED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44047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4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06E14-1877-085C-32F3-7EC1E1E9D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44502D-87B6-7AE0-2BAE-933EDC0CD8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682786-696E-CC3E-6CEC-3493746308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9F1E4C-C351-4C58-93C9-BA5D5E21E4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92485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2B676-3636-7526-8AE2-38A1047A1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B423CA-9B7A-5A09-AB47-BEC4C627D1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7A6872-6887-BADE-DEDD-C04D67044C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A6A954-22B5-0A71-E03D-4A27075806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61921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97C6D-F581-0EFB-D641-E1F63942A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94C2AC-B5E9-D32D-D4D6-59B50E988B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6F15DF-52E3-7E8A-A7D2-F8DFD93C2A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BB06E9-60B6-2759-5FE9-58E436CD8C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3862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586C0-01A8-C626-0B29-3FB7C63EB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CBC5C0-4780-ED91-3287-70245C25E1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5CA1C9-E793-9D7E-8814-7762B46A33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A2C117-79D4-AC26-51BE-5C9C7E0399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05379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E3B70-22F8-F48D-B42D-C51A794F5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F01D88-A360-4808-CFFD-E2DDA0F524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47D173-1725-40DD-F89D-E98679DB6E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8AAE3F-F358-649A-FFFD-BC69BC6ECF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33111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22DD4-17A4-9CDC-C858-301C699BB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687DF0-B3A5-13B2-528C-E81ABDEC68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4FED53-D612-3F02-9D7A-7486DE227C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5791D9-9C5B-657A-4853-7C309C56E9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99983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A5633-2DB4-5231-E099-564996D2D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62B367-A931-79C5-3EDD-6D02EB941A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CCB6E0-602A-51B4-9D5E-47C011008A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448240-CFF2-032E-8A98-7CFD2C10FA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96111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6FC80-B0A1-22E1-EA39-9A68C38ED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7C1CFF-B962-16A8-2B02-5EDA644E7B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F4C62E-ED11-6458-CC1D-018E9A647E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AEB3C6-E64E-4317-4525-1B894FB4C2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07962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3D7EC-1A3A-B861-3779-477F0CB01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A9B61C-14C6-924D-8D66-8C57B33680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097568-FDF4-002F-708B-9A47435E8E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61B55E-88E9-57F7-69AA-C64B5BB356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66264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A54C8-F703-B241-E887-294123616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090F40-F38E-2C88-F39D-0F8963BBDF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EC3736-0904-5907-D757-DE9ADB83A9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69BA60-D256-1A86-B679-E7B9F96EF2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3746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03C7-2468-FC38-2064-A2B885E64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6306A9-B18C-ADC5-BA71-E82B87FCF9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C61519-D734-E20A-A905-6DFEE5D745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1A87C3-2F31-563F-ED39-CF2C741035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3713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2EF99-F509-8E3E-C720-10DE44FAA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12FEBE-D085-4DCD-C5F5-15FAD4684C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A2F363-4731-85C8-68A8-E86AD20175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C80EC1-A77C-2DD2-33E8-0AC267528A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3055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1177F-AB83-37A1-532E-6477B807E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5845F6-DE86-B126-7EA5-46422FD48C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4951F5-459C-7657-1F14-0280F998B9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48CF5-EA07-A5CE-DCB8-AB4ADD8D07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624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ipa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02920" y="777240"/>
            <a:ext cx="64008" cy="1600200"/>
          </a:xfrm>
          <a:prstGeom prst="rect">
            <a:avLst/>
          </a:prstGeom>
          <a:solidFill>
            <a:srgbClr val="A64035"/>
          </a:solidFill>
          <a:ln w="12700">
            <a:solidFill>
              <a:srgbClr val="A640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868680" y="114300"/>
            <a:ext cx="457200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LEGAL PERSONS</a:t>
            </a:r>
            <a:endParaRPr lang="en-US" sz="3600" b="1" dirty="0"/>
          </a:p>
          <a:p>
            <a:pPr marL="0" indent="0" algn="ctr">
              <a:buNone/>
            </a:pPr>
            <a:r>
              <a:rPr lang="en-US" sz="3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 ASSESSMENT</a:t>
            </a:r>
            <a:endParaRPr lang="en-US" sz="3600" b="1" dirty="0"/>
          </a:p>
          <a:p>
            <a:pPr marL="0" indent="0" algn="ctr">
              <a:buNone/>
            </a:pPr>
            <a:r>
              <a:rPr lang="en-US" sz="3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2800" b="1" dirty="0"/>
          </a:p>
        </p:txBody>
      </p:sp>
      <p:sp>
        <p:nvSpPr>
          <p:cNvPr id="5" name="Text 2"/>
          <p:cNvSpPr/>
          <p:nvPr/>
        </p:nvSpPr>
        <p:spPr>
          <a:xfrm>
            <a:off x="502920" y="2355514"/>
            <a:ext cx="5403358" cy="1462107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595959"/>
                </a:solidFill>
              </a:rPr>
              <a:t>Money laundering, terrorist financing and beneficial ownership under </a:t>
            </a:r>
          </a:p>
          <a:p>
            <a:pPr marL="0" indent="0" algn="ctr">
              <a:buNone/>
            </a:pPr>
            <a:r>
              <a:rPr lang="en-US" sz="2200" b="1" dirty="0">
                <a:solidFill>
                  <a:srgbClr val="595959"/>
                </a:solidFill>
              </a:rPr>
              <a:t>FATF Recommendation 24</a:t>
            </a:r>
            <a:endParaRPr lang="en-US" sz="2200" b="1" dirty="0"/>
          </a:p>
        </p:txBody>
      </p:sp>
      <p:sp>
        <p:nvSpPr>
          <p:cNvPr id="6" name="Text 3"/>
          <p:cNvSpPr/>
          <p:nvPr/>
        </p:nvSpPr>
        <p:spPr>
          <a:xfrm>
            <a:off x="718457" y="3803625"/>
            <a:ext cx="4722223" cy="8061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 dirty="0">
                <a:solidFill>
                  <a:srgbClr val="595959"/>
                </a:solidFill>
              </a:rPr>
              <a:t>Presented by the </a:t>
            </a:r>
          </a:p>
          <a:p>
            <a:pPr algn="ctr"/>
            <a:r>
              <a:rPr lang="en-US" sz="2000" b="1" dirty="0">
                <a:solidFill>
                  <a:srgbClr val="595959"/>
                </a:solidFill>
              </a:rPr>
              <a:t>Investment Promotion Authority</a:t>
            </a:r>
            <a:endParaRPr lang="en-US" sz="2000" b="1" dirty="0"/>
          </a:p>
        </p:txBody>
      </p:sp>
      <p:sp>
        <p:nvSpPr>
          <p:cNvPr id="7" name="Text 4"/>
          <p:cNvSpPr/>
          <p:nvPr/>
        </p:nvSpPr>
        <p:spPr>
          <a:xfrm>
            <a:off x="718457" y="4747181"/>
            <a:ext cx="5038531" cy="16993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595959"/>
                </a:solidFill>
              </a:rPr>
              <a:t>With Assistance provided by </a:t>
            </a:r>
          </a:p>
          <a:p>
            <a:pPr marL="0" indent="0" algn="ctr">
              <a:buNone/>
            </a:pPr>
            <a:r>
              <a:rPr lang="en-US" sz="1600" b="1" dirty="0">
                <a:solidFill>
                  <a:srgbClr val="595959"/>
                </a:solidFill>
              </a:rPr>
              <a:t>Private Sector Development Initiative </a:t>
            </a:r>
          </a:p>
          <a:p>
            <a:pPr marL="0" indent="0" algn="ctr">
              <a:buNone/>
            </a:pPr>
            <a:r>
              <a:rPr lang="en-US" sz="1600" b="1" dirty="0">
                <a:solidFill>
                  <a:srgbClr val="595959"/>
                </a:solidFill>
              </a:rPr>
              <a:t>Asian Development Bank</a:t>
            </a:r>
          </a:p>
          <a:p>
            <a:pPr marL="0" indent="0" algn="ctr">
              <a:buNone/>
            </a:pPr>
            <a:r>
              <a:rPr lang="en-US" sz="1000" b="1" dirty="0">
                <a:solidFill>
                  <a:srgbClr val="595959"/>
                </a:solidFill>
              </a:rPr>
              <a:t> </a:t>
            </a:r>
            <a:endParaRPr lang="en-US" sz="1600" b="1" dirty="0">
              <a:solidFill>
                <a:srgbClr val="595959"/>
              </a:solidFill>
            </a:endParaRPr>
          </a:p>
          <a:p>
            <a:pPr marL="0" indent="0" algn="ctr">
              <a:buNone/>
            </a:pPr>
            <a:r>
              <a:rPr lang="en-US" sz="1600" b="1" dirty="0">
                <a:solidFill>
                  <a:srgbClr val="595959"/>
                </a:solidFill>
              </a:rPr>
              <a:t>PSDI is a TA program generously supported by the </a:t>
            </a:r>
          </a:p>
          <a:p>
            <a:pPr marL="0" indent="0" algn="ctr">
              <a:buNone/>
            </a:pPr>
            <a:r>
              <a:rPr lang="en-US" sz="1600" b="1" dirty="0">
                <a:solidFill>
                  <a:srgbClr val="595959"/>
                </a:solidFill>
              </a:rPr>
              <a:t>Governments of Australia and New Zealand</a:t>
            </a:r>
            <a:endParaRPr lang="en-US" sz="1600" b="1" dirty="0"/>
          </a:p>
        </p:txBody>
      </p:sp>
      <p:pic>
        <p:nvPicPr>
          <p:cNvPr id="8" name="Image 1" descr="/mnt/data/ipa_assets/ipa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995033"/>
            <a:ext cx="1463040" cy="1941853"/>
          </a:xfrm>
          <a:prstGeom prst="rect">
            <a:avLst/>
          </a:prstGeom>
        </p:spPr>
      </p:pic>
      <p:pic>
        <p:nvPicPr>
          <p:cNvPr id="9" name="Image 2" descr="/mnt/data/ipa_assets/pattern.png"/>
          <p:cNvPicPr>
            <a:picLocks noChangeAspect="1"/>
          </p:cNvPicPr>
          <p:nvPr/>
        </p:nvPicPr>
        <p:blipFill>
          <a:blip r:embed="rId4">
            <a:alphaModFix amt="72000"/>
          </a:blip>
          <a:srcRect t="34085" b="34085"/>
          <a:stretch/>
        </p:blipFill>
        <p:spPr>
          <a:xfrm>
            <a:off x="6172200" y="3154680"/>
            <a:ext cx="1508760" cy="224028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D240B-1857-6A68-8175-9A584D28F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>
            <a:extLst>
              <a:ext uri="{FF2B5EF4-FFF2-40B4-BE49-F238E27FC236}">
                <a16:creationId xmlns:a16="http://schemas.microsoft.com/office/drawing/2014/main" id="{53C9FA8B-9AA6-5FE6-CC10-9C3CCF08D15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8000"/>
          </a:blip>
          <a:srcRect l="5062" r="5062"/>
          <a:stretch/>
        </p:blipFill>
        <p:spPr>
          <a:xfrm>
            <a:off x="45720" y="1325880"/>
            <a:ext cx="960120" cy="4983480"/>
          </a:xfrm>
          <a:prstGeom prst="rect">
            <a:avLst/>
          </a:prstGeom>
        </p:spPr>
      </p:pic>
      <p:pic>
        <p:nvPicPr>
          <p:cNvPr id="3" name="Image 1" descr="/mnt/data/ipa_assets/ipa_logo.png">
            <a:extLst>
              <a:ext uri="{FF2B5EF4-FFF2-40B4-BE49-F238E27FC236}">
                <a16:creationId xmlns:a16="http://schemas.microsoft.com/office/drawing/2014/main" id="{FEEA4031-341C-F211-E8C0-4EF6DC6F9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C6D5AA54-548E-D37D-2A38-F4C3D636236D}"/>
              </a:ext>
            </a:extLst>
          </p:cNvPr>
          <p:cNvSpPr/>
          <p:nvPr/>
        </p:nvSpPr>
        <p:spPr>
          <a:xfrm>
            <a:off x="1005841" y="308734"/>
            <a:ext cx="7360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SUSPICIOUS MATTER REPORTS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CFD57032-0B7A-3936-E5FD-100AC233C036}"/>
              </a:ext>
            </a:extLst>
          </p:cNvPr>
          <p:cNvSpPr/>
          <p:nvPr/>
        </p:nvSpPr>
        <p:spPr>
          <a:xfrm>
            <a:off x="1417320" y="1106424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FFF9F747-BC83-BE1A-FD29-FA2C326A0CF9}"/>
              </a:ext>
            </a:extLst>
          </p:cNvPr>
          <p:cNvSpPr/>
          <p:nvPr/>
        </p:nvSpPr>
        <p:spPr>
          <a:xfrm>
            <a:off x="1259633" y="1572768"/>
            <a:ext cx="7290007" cy="45537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F4F2A0FD-91E9-C09C-0F32-8DE2E4662E32}"/>
              </a:ext>
            </a:extLst>
          </p:cNvPr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58A6B0-33E8-D9CE-3B3F-4AB9BF2834E3}"/>
              </a:ext>
            </a:extLst>
          </p:cNvPr>
          <p:cNvSpPr txBox="1"/>
          <p:nvPr/>
        </p:nvSpPr>
        <p:spPr>
          <a:xfrm>
            <a:off x="978781" y="929650"/>
            <a:ext cx="8165219" cy="6052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</a:pPr>
            <a:r>
              <a:rPr lang="en-US" sz="2000" b="1" dirty="0">
                <a:latin typeface="Aptos" panose="020B0004020202020204"/>
              </a:rPr>
              <a:t>A “Suspicious Matter Report” (SMR) is filed with FASU when a financial institution has reasonable grounds to suspect that a transaction or activity may involve criminal proceeds, money laundering, terrorist financing or other relevant unlawful activity</a:t>
            </a:r>
            <a:endParaRPr kumimoji="0" lang="en-US" sz="20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defRPr/>
            </a:pPr>
            <a:r>
              <a:rPr lang="en-US" dirty="0">
                <a:latin typeface="Aptos" panose="020B0004020202020204"/>
              </a:rPr>
              <a:t>Most transactions reviewed by banks are harmless; SMRs represent the small subset where </a:t>
            </a:r>
            <a:r>
              <a:rPr lang="en-US" u="sng" dirty="0">
                <a:latin typeface="Aptos" panose="020B0004020202020204"/>
              </a:rPr>
              <a:t>suspicion</a:t>
            </a:r>
            <a:r>
              <a:rPr lang="en-US" dirty="0">
                <a:latin typeface="Aptos" panose="020B0004020202020204"/>
              </a:rPr>
              <a:t> is identified (not proof of ML or TF, “suspicion”)</a:t>
            </a:r>
          </a:p>
          <a:p>
            <a:pPr lvl="0">
              <a:spcAft>
                <a:spcPts val="800"/>
              </a:spcAft>
              <a:defRPr/>
            </a:pPr>
            <a:r>
              <a:rPr lang="en-US" sz="20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from FASU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en-US" sz="2000" b="1" kern="1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en-US" sz="2000" b="1" kern="1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en-US" sz="2000" b="1" kern="1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en-US" sz="2000" b="1" kern="1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</a:pPr>
            <a:r>
              <a:rPr lang="en-US" sz="20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Conclusions</a:t>
            </a:r>
          </a:p>
          <a:p>
            <a:pPr lvl="0">
              <a:spcAft>
                <a:spcPts val="800"/>
              </a:spcAft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Relatively few SMRs related to Companies compared to those for individuals</a:t>
            </a:r>
          </a:p>
          <a:p>
            <a:pPr lvl="0">
              <a:spcAft>
                <a:spcPts val="800"/>
              </a:spcAft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SMRs for other legal persons reported</a:t>
            </a:r>
          </a:p>
          <a:p>
            <a:pPr>
              <a:spcAft>
                <a:spcPts val="800"/>
              </a:spcAft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Limitation: aggregate data available, but info is not available that would allow tracing SMRs to individual legal persons or analyze if there are larger patterns</a:t>
            </a:r>
            <a:endParaRPr kumimoji="0" lang="en-US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sz="600" dirty="0">
              <a:solidFill>
                <a:srgbClr val="111111"/>
              </a:solidFill>
              <a:latin typeface="Aptos" panose="020B0004020202020204"/>
              <a:cs typeface="Arial" pitchFamily="34" charset="-12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AF2281-0AB2-D7A5-87F2-94E7831E0A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7131" y="3194247"/>
            <a:ext cx="5509737" cy="13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834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374440-0AD0-9FCA-1E69-3A25D7B08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>
            <a:extLst>
              <a:ext uri="{FF2B5EF4-FFF2-40B4-BE49-F238E27FC236}">
                <a16:creationId xmlns:a16="http://schemas.microsoft.com/office/drawing/2014/main" id="{67B8C2E3-FB0B-DCD3-18B7-41EF6665FF2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5000"/>
          </a:blip>
          <a:srcRect t="23448" b="23448"/>
          <a:stretch/>
        </p:blipFill>
        <p:spPr>
          <a:xfrm>
            <a:off x="7086600" y="1325880"/>
            <a:ext cx="2011680" cy="4983480"/>
          </a:xfrm>
          <a:prstGeom prst="rect">
            <a:avLst/>
          </a:prstGeom>
        </p:spPr>
      </p:pic>
      <p:pic>
        <p:nvPicPr>
          <p:cNvPr id="3" name="Image 1" descr="/mnt/data/ipa_assets/ipa_logo.png">
            <a:extLst>
              <a:ext uri="{FF2B5EF4-FFF2-40B4-BE49-F238E27FC236}">
                <a16:creationId xmlns:a16="http://schemas.microsoft.com/office/drawing/2014/main" id="{51BC4C3F-8031-FC9D-1A11-4A5B0F8954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FB695EEF-E5B2-EDA5-0C37-FE7DC7EC9D61}"/>
              </a:ext>
            </a:extLst>
          </p:cNvPr>
          <p:cNvSpPr/>
          <p:nvPr/>
        </p:nvSpPr>
        <p:spPr>
          <a:xfrm>
            <a:off x="777240" y="2357844"/>
            <a:ext cx="5897880" cy="140425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srgbClr val="111111"/>
                </a:solidFill>
                <a:latin typeface="Arial"/>
              </a:rPr>
              <a:t>Summary of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srgbClr val="111111"/>
                </a:solidFill>
                <a:latin typeface="Arial"/>
              </a:rPr>
              <a:t>Key LPRA Findings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BE83D405-0D56-2D04-AE5D-3AF2B3C543FF}"/>
              </a:ext>
            </a:extLst>
          </p:cNvPr>
          <p:cNvSpPr/>
          <p:nvPr/>
        </p:nvSpPr>
        <p:spPr>
          <a:xfrm>
            <a:off x="822960" y="3738775"/>
            <a:ext cx="6063032" cy="2074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E87D9E98-8AE5-DE91-F896-E1E94AE0D208}"/>
              </a:ext>
            </a:extLst>
          </p:cNvPr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34113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D85A8-470A-B75D-5324-79B948D22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>
            <a:extLst>
              <a:ext uri="{FF2B5EF4-FFF2-40B4-BE49-F238E27FC236}">
                <a16:creationId xmlns:a16="http://schemas.microsoft.com/office/drawing/2014/main" id="{8AF00984-3F10-76C5-9533-15F564F75B8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8000"/>
          </a:blip>
          <a:srcRect l="5062" r="5062"/>
          <a:stretch/>
        </p:blipFill>
        <p:spPr>
          <a:xfrm>
            <a:off x="45720" y="1325880"/>
            <a:ext cx="960120" cy="4983480"/>
          </a:xfrm>
          <a:prstGeom prst="rect">
            <a:avLst/>
          </a:prstGeom>
        </p:spPr>
      </p:pic>
      <p:pic>
        <p:nvPicPr>
          <p:cNvPr id="3" name="Image 1" descr="/mnt/data/ipa_assets/ipa_logo.png">
            <a:extLst>
              <a:ext uri="{FF2B5EF4-FFF2-40B4-BE49-F238E27FC236}">
                <a16:creationId xmlns:a16="http://schemas.microsoft.com/office/drawing/2014/main" id="{A821E6CD-2833-31F2-2019-F634FBB974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D39EF658-0E50-2E36-9F03-BBDBD2E7E39A}"/>
              </a:ext>
            </a:extLst>
          </p:cNvPr>
          <p:cNvSpPr/>
          <p:nvPr/>
        </p:nvSpPr>
        <p:spPr>
          <a:xfrm>
            <a:off x="1005841" y="250515"/>
            <a:ext cx="7360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A FEW OVERALL CONCLUSIONS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2D221879-671E-BAD5-4B9A-7DFFCA1C4F53}"/>
              </a:ext>
            </a:extLst>
          </p:cNvPr>
          <p:cNvSpPr/>
          <p:nvPr/>
        </p:nvSpPr>
        <p:spPr>
          <a:xfrm>
            <a:off x="1417320" y="1106424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CE6EA584-D05B-C7B3-4DED-8422296E57E1}"/>
              </a:ext>
            </a:extLst>
          </p:cNvPr>
          <p:cNvSpPr/>
          <p:nvPr/>
        </p:nvSpPr>
        <p:spPr>
          <a:xfrm>
            <a:off x="1259633" y="1572768"/>
            <a:ext cx="7290007" cy="45537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6B61F422-E89B-8A27-A1F1-8883AF324D50}"/>
              </a:ext>
            </a:extLst>
          </p:cNvPr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878C92-DC97-8E1B-66D7-57E32880CDBB}"/>
              </a:ext>
            </a:extLst>
          </p:cNvPr>
          <p:cNvSpPr txBox="1"/>
          <p:nvPr/>
        </p:nvSpPr>
        <p:spPr>
          <a:xfrm>
            <a:off x="933061" y="890023"/>
            <a:ext cx="8165219" cy="5037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PNG has made significant improvements over the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IPA’s online register a real strength: publicly available data is a significant compliance factor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2021 Amendments to Companies Act partially address beneficial ownership issue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600" dirty="0">
              <a:latin typeface="Aptos" panose="020B000402020202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The new Associations Act is a big step forward, addressing many issues</a:t>
            </a:r>
          </a:p>
          <a:p>
            <a:endParaRPr lang="en-US" sz="600" dirty="0">
              <a:solidFill>
                <a:srgbClr val="111111"/>
              </a:solidFill>
              <a:latin typeface="Aptos" panose="020B0004020202020204"/>
              <a:cs typeface="Arial" pitchFamily="34" charset="-120"/>
            </a:endParaRPr>
          </a:p>
          <a:p>
            <a:r>
              <a:rPr lang="en-US" sz="2000" b="1" dirty="0">
                <a:solidFill>
                  <a:srgbClr val="111111"/>
                </a:solidFill>
                <a:latin typeface="Aptos" panose="020B0004020202020204"/>
                <a:cs typeface="Arial" pitchFamily="34" charset="-120"/>
              </a:rPr>
              <a:t>However,…</a:t>
            </a:r>
          </a:p>
          <a:p>
            <a:endParaRPr lang="en-US" sz="800" dirty="0">
              <a:latin typeface="Aptos" panose="020B000402020202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cs typeface="Arial" pitchFamily="34" charset="-120"/>
              </a:rPr>
              <a:t>Overall, there are insufficient legal frameworks for beneficial ownership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600" dirty="0">
              <a:latin typeface="Aptos" panose="020B000402020202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/>
              </a:rPr>
              <a:t>Information on ILGs and co-operatives is not readily available as no online registers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600" dirty="0">
              <a:latin typeface="Aptos" panose="020B000402020202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/>
              </a:rPr>
              <a:t>There is no integrated manner in which higher-risk legal persons can be identified for extra investigations </a:t>
            </a:r>
          </a:p>
          <a:p>
            <a:endParaRPr lang="en-US" sz="600" dirty="0">
              <a:latin typeface="Aptos" panose="020B000402020202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/>
              </a:rPr>
              <a:t>Similarly, there is a lack of routine Registrar oversight of legal persons that present higher ML/TF risks</a:t>
            </a:r>
          </a:p>
          <a:p>
            <a:endParaRPr lang="en-US" sz="1000" dirty="0">
              <a:latin typeface="Aptos" panose="020B0004020202020204"/>
            </a:endParaRPr>
          </a:p>
          <a:p>
            <a:pPr lvl="0">
              <a:spcAft>
                <a:spcPts val="800"/>
              </a:spcAft>
              <a:defRPr/>
            </a:pPr>
            <a:r>
              <a:rPr lang="en-US" sz="20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Overall, there is a low risk of terrorist financing for PNG legal persons</a:t>
            </a:r>
          </a:p>
          <a:p>
            <a:pPr lvl="0">
              <a:spcAft>
                <a:spcPts val="800"/>
              </a:spcAft>
              <a:defRPr/>
            </a:pPr>
            <a:r>
              <a:rPr lang="en-US" sz="20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Higher risk of money laundering, due in part to the overall country setting</a:t>
            </a:r>
            <a:endParaRPr kumimoji="0" lang="en-US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8737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ipa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51927" y="411481"/>
            <a:ext cx="8297713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CONSISTENT THEME FOR ALL LEGAL PERSONS: </a:t>
            </a:r>
          </a:p>
          <a:p>
            <a:pPr marL="0" indent="0">
              <a:buNone/>
            </a:pPr>
            <a:r>
              <a:rPr lang="en-US" sz="2800" b="1" dirty="0"/>
              <a:t>LACK OF COMPREHENSIVE BENEFICIAL OWNER LAWS</a:t>
            </a:r>
          </a:p>
        </p:txBody>
      </p:sp>
      <p:sp>
        <p:nvSpPr>
          <p:cNvPr id="4" name="Text 1"/>
          <p:cNvSpPr/>
          <p:nvPr/>
        </p:nvSpPr>
        <p:spPr>
          <a:xfrm>
            <a:off x="594360" y="1106424"/>
            <a:ext cx="7040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1420" dirty="0"/>
          </a:p>
        </p:txBody>
      </p:sp>
      <p:sp>
        <p:nvSpPr>
          <p:cNvPr id="5" name="Shape 2"/>
          <p:cNvSpPr/>
          <p:nvPr/>
        </p:nvSpPr>
        <p:spPr>
          <a:xfrm>
            <a:off x="685800" y="1554481"/>
            <a:ext cx="3063240" cy="2057400"/>
          </a:xfrm>
          <a:prstGeom prst="roundRect">
            <a:avLst>
              <a:gd name="adj" fmla="val 3556"/>
            </a:avLst>
          </a:prstGeom>
          <a:solidFill>
            <a:srgbClr val="EFEFEA"/>
          </a:solidFill>
          <a:ln w="12700">
            <a:solidFill>
              <a:srgbClr val="EFEFE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850392" y="1609718"/>
            <a:ext cx="2734056" cy="194692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LEGAL OWNER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person or entity named on the official record.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005072" y="2240280"/>
            <a:ext cx="73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A64035"/>
                </a:solidFill>
              </a:rPr>
              <a:t>→</a:t>
            </a:r>
            <a:endParaRPr lang="en-US" sz="4400" dirty="0"/>
          </a:p>
        </p:txBody>
      </p:sp>
      <p:sp>
        <p:nvSpPr>
          <p:cNvPr id="8" name="Shape 5"/>
          <p:cNvSpPr/>
          <p:nvPr/>
        </p:nvSpPr>
        <p:spPr>
          <a:xfrm>
            <a:off x="4892040" y="1645920"/>
            <a:ext cx="3566160" cy="2057400"/>
          </a:xfrm>
          <a:prstGeom prst="roundRect">
            <a:avLst>
              <a:gd name="adj" fmla="val 3556"/>
            </a:avLst>
          </a:prstGeom>
          <a:solidFill>
            <a:srgbClr val="FFF3BF"/>
          </a:solidFill>
          <a:ln w="12700">
            <a:solidFill>
              <a:srgbClr val="FFF3B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056632" y="1755648"/>
            <a:ext cx="3236976" cy="1837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2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BENEFICIAL OWNER</a:t>
            </a:r>
            <a:endParaRPr lang="en-US" sz="1720" dirty="0"/>
          </a:p>
          <a:p>
            <a:pPr marL="0" indent="0">
              <a:buNone/>
            </a:pPr>
            <a:endParaRPr lang="en-US" sz="1720" dirty="0"/>
          </a:p>
          <a:p>
            <a:pPr marL="0" indent="0">
              <a:buNone/>
            </a:pPr>
            <a:r>
              <a:rPr lang="en-US" sz="172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natural person who ultimately owns, controls or benefits — even through layers, nominees or informal arrangements.</a:t>
            </a:r>
            <a:endParaRPr lang="en-US" sz="1720" dirty="0"/>
          </a:p>
        </p:txBody>
      </p:sp>
      <p:sp>
        <p:nvSpPr>
          <p:cNvPr id="10" name="Text 7"/>
          <p:cNvSpPr/>
          <p:nvPr/>
        </p:nvSpPr>
        <p:spPr>
          <a:xfrm>
            <a:off x="594359" y="3977641"/>
            <a:ext cx="8023235" cy="2798437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10000"/>
          </a:bodyPr>
          <a:lstStyle/>
          <a:p>
            <a:pPr marL="0" indent="0">
              <a:buNone/>
            </a:pPr>
            <a:endParaRPr lang="en-US" sz="1050" b="1" dirty="0">
              <a:solidFill>
                <a:srgbClr val="111111"/>
              </a:solidFill>
              <a:latin typeface="Aptos"/>
            </a:endParaRPr>
          </a:p>
          <a:p>
            <a:pPr marL="0" indent="0">
              <a:buNone/>
            </a:pPr>
            <a:r>
              <a:rPr lang="en-US" sz="2100" b="1" dirty="0">
                <a:solidFill>
                  <a:srgbClr val="111111"/>
                </a:solidFill>
                <a:latin typeface="Aptos"/>
              </a:rPr>
              <a:t>This is the main point of Rec. 24: Beneficial owners should be identified</a:t>
            </a:r>
          </a:p>
          <a:p>
            <a:pPr marL="0" indent="0">
              <a:buNone/>
            </a:pPr>
            <a:endParaRPr lang="en-US" sz="1100" b="1" dirty="0">
              <a:solidFill>
                <a:srgbClr val="111111"/>
              </a:solidFill>
              <a:latin typeface="Aptos"/>
            </a:endParaRPr>
          </a:p>
          <a:p>
            <a:pPr marL="0" indent="0">
              <a:buNone/>
            </a:pPr>
            <a:r>
              <a:rPr lang="en-US" sz="2100" b="1" dirty="0">
                <a:solidFill>
                  <a:srgbClr val="111111"/>
                </a:solidFill>
                <a:latin typeface="Aptos"/>
              </a:rPr>
              <a:t>No PNG legal entity has a fully compliant beneficial owners regime</a:t>
            </a:r>
          </a:p>
          <a:p>
            <a:pPr marL="0" indent="0">
              <a:buNone/>
            </a:pPr>
            <a:endParaRPr lang="en-US" b="1" dirty="0">
              <a:solidFill>
                <a:srgbClr val="111111"/>
              </a:solidFill>
              <a:latin typeface="Aptos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111111"/>
                </a:solidFill>
                <a:latin typeface="Aptos"/>
              </a:rPr>
              <a:t>Legal Frameworks</a:t>
            </a:r>
            <a:r>
              <a:rPr lang="en-US" sz="2100" b="1" dirty="0">
                <a:solidFill>
                  <a:srgbClr val="111111"/>
                </a:solidFill>
                <a:latin typeface="Aptos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11111"/>
                </a:solidFill>
                <a:latin typeface="Aptos"/>
              </a:rPr>
              <a:t>Associations have the best legal framework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11111"/>
                </a:solidFill>
                <a:latin typeface="Aptos"/>
              </a:rPr>
              <a:t>Companies are partially compliant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11111"/>
                </a:solidFill>
                <a:latin typeface="Aptos"/>
              </a:rPr>
              <a:t>Basically, zero for the other entities</a:t>
            </a:r>
          </a:p>
          <a:p>
            <a:pPr marL="0" indent="0">
              <a:buNone/>
            </a:pPr>
            <a:endParaRPr lang="en-US" b="1" dirty="0">
              <a:solidFill>
                <a:srgbClr val="111111"/>
              </a:solidFill>
              <a:latin typeface="Aptos"/>
            </a:endParaRPr>
          </a:p>
          <a:p>
            <a:pPr marL="0" indent="0">
              <a:buNone/>
            </a:pPr>
            <a:r>
              <a:rPr lang="en-US" sz="2100" b="1" dirty="0">
                <a:solidFill>
                  <a:srgbClr val="111111"/>
                </a:solidFill>
                <a:latin typeface="Aptos"/>
              </a:rPr>
              <a:t>PNG does not have a dedicated beneficial ownership register</a:t>
            </a:r>
          </a:p>
          <a:p>
            <a:endParaRPr lang="en-US" sz="2100" b="1" dirty="0">
              <a:solidFill>
                <a:srgbClr val="111111"/>
              </a:solidFill>
              <a:latin typeface="Aptos"/>
            </a:endParaRPr>
          </a:p>
          <a:p>
            <a:pPr marL="0" indent="0">
              <a:buNone/>
            </a:pPr>
            <a:endParaRPr lang="en-US" b="1" dirty="0">
              <a:solidFill>
                <a:srgbClr val="111111"/>
              </a:solidFill>
              <a:latin typeface="Aptos"/>
            </a:endParaRPr>
          </a:p>
          <a:p>
            <a:pPr marL="0" indent="0">
              <a:buNone/>
            </a:pPr>
            <a:endParaRPr lang="en-US" sz="2000" b="1" dirty="0">
              <a:solidFill>
                <a:srgbClr val="111111"/>
              </a:solidFill>
              <a:latin typeface="Aptos"/>
            </a:endParaRPr>
          </a:p>
          <a:p>
            <a:pPr algn="ctr"/>
            <a:endParaRPr lang="en-US" sz="2000" b="1" dirty="0">
              <a:solidFill>
                <a:srgbClr val="C00000"/>
              </a:solidFill>
              <a:latin typeface="Aptos" panose="020B0004020202020204"/>
            </a:endParaRPr>
          </a:p>
        </p:txBody>
      </p:sp>
      <p:sp>
        <p:nvSpPr>
          <p:cNvPr id="11" name="Text 8"/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/>
          <p:cNvPicPr>
            <a:picLocks noChangeAspect="1"/>
          </p:cNvPicPr>
          <p:nvPr/>
        </p:nvPicPr>
        <p:blipFill>
          <a:blip r:embed="rId3">
            <a:alphaModFix amt="58000"/>
          </a:blip>
          <a:srcRect l="5062" r="5062"/>
          <a:stretch/>
        </p:blipFill>
        <p:spPr>
          <a:xfrm>
            <a:off x="8138160" y="1325880"/>
            <a:ext cx="960120" cy="4983480"/>
          </a:xfrm>
          <a:prstGeom prst="rect">
            <a:avLst/>
          </a:prstGeom>
        </p:spPr>
      </p:pic>
      <p:pic>
        <p:nvPicPr>
          <p:cNvPr id="3" name="Image 1" descr="/mnt/data/ipa_assets/ipa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94360" y="493776"/>
            <a:ext cx="68122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IPA’S REGISTER IS A GENUINE STRENGTH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594360" y="1106424"/>
            <a:ext cx="6812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1420" dirty="0"/>
          </a:p>
        </p:txBody>
      </p:sp>
      <p:sp>
        <p:nvSpPr>
          <p:cNvPr id="6" name="Text 2"/>
          <p:cNvSpPr/>
          <p:nvPr/>
        </p:nvSpPr>
        <p:spPr>
          <a:xfrm>
            <a:off x="607422" y="1261872"/>
            <a:ext cx="7317999" cy="4846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Companies, overseas companies, associations and business groups are in an online system</a:t>
            </a:r>
            <a:endParaRPr lang="en-US" sz="2000" b="1" dirty="0">
              <a:latin typeface="Aptos"/>
            </a:endParaRPr>
          </a:p>
          <a:p>
            <a:pPr marL="0" indent="0">
              <a:buNone/>
            </a:pPr>
            <a:endParaRPr lang="en-US" sz="1200" b="1" dirty="0">
              <a:solidFill>
                <a:srgbClr val="111111"/>
              </a:solidFill>
              <a:latin typeface="Aptos"/>
              <a:ea typeface="Arial" pitchFamily="34" charset="-122"/>
              <a:cs typeface="Arial" pitchFamily="34" charset="-12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Filers create client accounts and upload government-issued photo ID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/>
                <a:cs typeface="Arial" pitchFamily="34" charset="-120"/>
              </a:rPr>
              <a:t>Accountability as all filings traced to the client account</a:t>
            </a:r>
            <a:endParaRPr lang="en-US" dirty="0">
              <a:latin typeface="Aptos"/>
            </a:endParaRPr>
          </a:p>
          <a:p>
            <a:pPr marL="0" indent="0">
              <a:buNone/>
            </a:pPr>
            <a:endParaRPr lang="en-US" sz="1200" b="1" dirty="0">
              <a:solidFill>
                <a:srgbClr val="111111"/>
              </a:solidFill>
              <a:latin typeface="Aptos"/>
              <a:ea typeface="Arial" pitchFamily="34" charset="-122"/>
              <a:cs typeface="Arial" pitchFamily="34" charset="-120"/>
            </a:endParaRPr>
          </a:p>
          <a:p>
            <a:r>
              <a:rPr lang="en-US" sz="20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Basic information is public; complete details available for a small fee</a:t>
            </a:r>
            <a:endParaRPr lang="en-US" sz="2000" b="1" dirty="0">
              <a:latin typeface="Aptos"/>
            </a:endParaRPr>
          </a:p>
          <a:p>
            <a:pPr marL="0" indent="0">
              <a:buNone/>
            </a:pPr>
            <a:endParaRPr lang="en-US" sz="1200" b="1" dirty="0">
              <a:solidFill>
                <a:srgbClr val="111111"/>
              </a:solidFill>
              <a:latin typeface="Aptos"/>
              <a:ea typeface="Arial" pitchFamily="34" charset="-122"/>
              <a:cs typeface="Arial" pitchFamily="34" charset="-12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The system now enforces annual return compliance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Companies struck off for failure to file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This was a gap identified in past evaluations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Associations in a re-registration period now, removal after 1 year</a:t>
            </a:r>
          </a:p>
          <a:p>
            <a:pPr marL="0" indent="0">
              <a:buNone/>
            </a:pPr>
            <a:endParaRPr lang="en-US" sz="1200" b="1" dirty="0">
              <a:latin typeface="Aptos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IPA Register is a platform: additional entities/functions can be added to it over time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/>
                <a:cs typeface="Arial" pitchFamily="34" charset="-120"/>
              </a:rPr>
              <a:t>This could include a beneficial ownership register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/>
                <a:cs typeface="Arial" pitchFamily="34" charset="-120"/>
              </a:rPr>
              <a:t>Could even eventually include trusts</a:t>
            </a:r>
            <a:endParaRPr lang="en-US" dirty="0">
              <a:latin typeface="Aptos"/>
            </a:endParaRPr>
          </a:p>
        </p:txBody>
      </p:sp>
      <p:sp>
        <p:nvSpPr>
          <p:cNvPr id="8" name="Text 4"/>
          <p:cNvSpPr/>
          <p:nvPr/>
        </p:nvSpPr>
        <p:spPr>
          <a:xfrm>
            <a:off x="1078992" y="5824728"/>
            <a:ext cx="54315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/>
          <p:cNvPicPr>
            <a:picLocks noChangeAspect="1"/>
          </p:cNvPicPr>
          <p:nvPr/>
        </p:nvPicPr>
        <p:blipFill>
          <a:blip r:embed="rId3">
            <a:alphaModFix amt="58000"/>
          </a:blip>
          <a:srcRect l="782" r="782"/>
          <a:stretch/>
        </p:blipFill>
        <p:spPr>
          <a:xfrm>
            <a:off x="8046720" y="1325880"/>
            <a:ext cx="1051560" cy="4983480"/>
          </a:xfrm>
          <a:prstGeom prst="rect">
            <a:avLst/>
          </a:prstGeom>
        </p:spPr>
      </p:pic>
      <p:pic>
        <p:nvPicPr>
          <p:cNvPr id="3" name="Image 1" descr="/mnt/data/ipa_assets/ipa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94360" y="265176"/>
            <a:ext cx="73217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 RATINGS FOR MONEY LAUNDERING</a:t>
            </a:r>
            <a:endParaRPr lang="en-US" sz="2800" dirty="0"/>
          </a:p>
        </p:txBody>
      </p:sp>
      <p:sp>
        <p:nvSpPr>
          <p:cNvPr id="6" name="Text 2"/>
          <p:cNvSpPr/>
          <p:nvPr/>
        </p:nvSpPr>
        <p:spPr>
          <a:xfrm>
            <a:off x="731520" y="146304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00000"/>
                </a:solidFill>
              </a:rPr>
              <a:t>ILGs</a:t>
            </a:r>
            <a:endParaRPr lang="en-US" sz="1350" dirty="0"/>
          </a:p>
        </p:txBody>
      </p:sp>
      <p:sp>
        <p:nvSpPr>
          <p:cNvPr id="7" name="Shape 3"/>
          <p:cNvSpPr/>
          <p:nvPr/>
        </p:nvSpPr>
        <p:spPr>
          <a:xfrm>
            <a:off x="2788920" y="1490472"/>
            <a:ext cx="2971800" cy="201168"/>
          </a:xfrm>
          <a:prstGeom prst="rect">
            <a:avLst/>
          </a:prstGeom>
          <a:solidFill>
            <a:srgbClr val="E5E5E0"/>
          </a:solidFill>
          <a:ln w="12700">
            <a:solidFill>
              <a:srgbClr val="E5E5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4"/>
          <p:cNvSpPr/>
          <p:nvPr/>
        </p:nvSpPr>
        <p:spPr>
          <a:xfrm>
            <a:off x="2788920" y="1490472"/>
            <a:ext cx="2377440" cy="201168"/>
          </a:xfrm>
          <a:prstGeom prst="rect">
            <a:avLst/>
          </a:prstGeom>
          <a:solidFill>
            <a:srgbClr val="A6403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5897880" y="1453896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00000"/>
                </a:solidFill>
              </a:rPr>
              <a:t>4/5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6537960" y="1490472"/>
            <a:ext cx="123444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595959"/>
                </a:solidFill>
              </a:rPr>
              <a:t>Legal gaps, no register, extractives</a:t>
            </a:r>
            <a:endParaRPr lang="en-US" sz="1150" dirty="0"/>
          </a:p>
        </p:txBody>
      </p:sp>
      <p:sp>
        <p:nvSpPr>
          <p:cNvPr id="11" name="Text 7"/>
          <p:cNvSpPr/>
          <p:nvPr/>
        </p:nvSpPr>
        <p:spPr>
          <a:xfrm>
            <a:off x="731520" y="2075688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00000"/>
                </a:solidFill>
              </a:rPr>
              <a:t>Local companies</a:t>
            </a:r>
            <a:endParaRPr lang="en-US" sz="1600" dirty="0"/>
          </a:p>
        </p:txBody>
      </p:sp>
      <p:sp>
        <p:nvSpPr>
          <p:cNvPr id="12" name="Shape 8"/>
          <p:cNvSpPr/>
          <p:nvPr/>
        </p:nvSpPr>
        <p:spPr>
          <a:xfrm>
            <a:off x="2788920" y="2103120"/>
            <a:ext cx="2971800" cy="201168"/>
          </a:xfrm>
          <a:prstGeom prst="rect">
            <a:avLst/>
          </a:prstGeom>
          <a:solidFill>
            <a:srgbClr val="E5E5E0"/>
          </a:solidFill>
          <a:ln w="12700">
            <a:solidFill>
              <a:srgbClr val="E5E5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2788920" y="2133538"/>
            <a:ext cx="1783080" cy="201168"/>
          </a:xfrm>
          <a:prstGeom prst="rect">
            <a:avLst/>
          </a:prstGeom>
          <a:solidFill>
            <a:srgbClr val="D99B3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0"/>
          <p:cNvSpPr/>
          <p:nvPr/>
        </p:nvSpPr>
        <p:spPr>
          <a:xfrm>
            <a:off x="5897880" y="2066544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00000"/>
                </a:solidFill>
              </a:rPr>
              <a:t>3/5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6537960" y="2075688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595959"/>
                </a:solidFill>
              </a:rPr>
              <a:t>Linked to PNG’s overall high ML risk</a:t>
            </a:r>
            <a:endParaRPr lang="en-US" sz="1150" dirty="0"/>
          </a:p>
        </p:txBody>
      </p:sp>
      <p:sp>
        <p:nvSpPr>
          <p:cNvPr id="16" name="Text 12"/>
          <p:cNvSpPr/>
          <p:nvPr/>
        </p:nvSpPr>
        <p:spPr>
          <a:xfrm>
            <a:off x="731520" y="2688336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00000"/>
                </a:solidFill>
              </a:rPr>
              <a:t>Overseas companies</a:t>
            </a:r>
            <a:endParaRPr lang="en-US" sz="1600" dirty="0"/>
          </a:p>
        </p:txBody>
      </p:sp>
      <p:sp>
        <p:nvSpPr>
          <p:cNvPr id="17" name="Shape 13"/>
          <p:cNvSpPr/>
          <p:nvPr/>
        </p:nvSpPr>
        <p:spPr>
          <a:xfrm>
            <a:off x="2788920" y="2715768"/>
            <a:ext cx="2971800" cy="201168"/>
          </a:xfrm>
          <a:prstGeom prst="rect">
            <a:avLst/>
          </a:prstGeom>
          <a:solidFill>
            <a:srgbClr val="E5E5E0"/>
          </a:solidFill>
          <a:ln w="12700">
            <a:solidFill>
              <a:srgbClr val="E5E5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2788920" y="2715768"/>
            <a:ext cx="1783080" cy="201168"/>
          </a:xfrm>
          <a:prstGeom prst="rect">
            <a:avLst/>
          </a:prstGeom>
          <a:solidFill>
            <a:srgbClr val="D99B3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5897880" y="2679192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00000"/>
                </a:solidFill>
              </a:rPr>
              <a:t>3/5</a:t>
            </a:r>
            <a:endParaRPr lang="en-US" sz="1250" dirty="0"/>
          </a:p>
        </p:txBody>
      </p:sp>
      <p:sp>
        <p:nvSpPr>
          <p:cNvPr id="20" name="Text 16"/>
          <p:cNvSpPr/>
          <p:nvPr/>
        </p:nvSpPr>
        <p:spPr>
          <a:xfrm>
            <a:off x="6537960" y="2688336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595959"/>
                </a:solidFill>
              </a:rPr>
              <a:t>Some extractives / cross-border</a:t>
            </a:r>
            <a:endParaRPr lang="en-US" sz="1150" dirty="0"/>
          </a:p>
        </p:txBody>
      </p:sp>
      <p:sp>
        <p:nvSpPr>
          <p:cNvPr id="21" name="Text 17"/>
          <p:cNvSpPr/>
          <p:nvPr/>
        </p:nvSpPr>
        <p:spPr>
          <a:xfrm>
            <a:off x="731520" y="3300984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00000"/>
                </a:solidFill>
              </a:rPr>
              <a:t>Local associations</a:t>
            </a:r>
            <a:endParaRPr lang="en-US" sz="1600" dirty="0"/>
          </a:p>
        </p:txBody>
      </p:sp>
      <p:sp>
        <p:nvSpPr>
          <p:cNvPr id="22" name="Shape 18"/>
          <p:cNvSpPr/>
          <p:nvPr/>
        </p:nvSpPr>
        <p:spPr>
          <a:xfrm>
            <a:off x="2788920" y="3328416"/>
            <a:ext cx="2971800" cy="201168"/>
          </a:xfrm>
          <a:prstGeom prst="rect">
            <a:avLst/>
          </a:prstGeom>
          <a:solidFill>
            <a:srgbClr val="E5E5E0"/>
          </a:solidFill>
          <a:ln w="12700">
            <a:solidFill>
              <a:srgbClr val="E5E5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19"/>
          <p:cNvSpPr/>
          <p:nvPr/>
        </p:nvSpPr>
        <p:spPr>
          <a:xfrm>
            <a:off x="2788920" y="3328416"/>
            <a:ext cx="1188720" cy="201168"/>
          </a:xfrm>
          <a:prstGeom prst="rect">
            <a:avLst/>
          </a:prstGeom>
          <a:solidFill>
            <a:srgbClr val="F8D96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0"/>
          <p:cNvSpPr/>
          <p:nvPr/>
        </p:nvSpPr>
        <p:spPr>
          <a:xfrm>
            <a:off x="5897880" y="3291840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00000"/>
                </a:solidFill>
              </a:rPr>
              <a:t>2/5</a:t>
            </a:r>
            <a:endParaRPr lang="en-US" sz="1250" dirty="0"/>
          </a:p>
        </p:txBody>
      </p:sp>
      <p:sp>
        <p:nvSpPr>
          <p:cNvPr id="25" name="Text 21"/>
          <p:cNvSpPr/>
          <p:nvPr/>
        </p:nvSpPr>
        <p:spPr>
          <a:xfrm>
            <a:off x="6537960" y="3300984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595959"/>
                </a:solidFill>
              </a:rPr>
              <a:t>Most are low risk, some higher</a:t>
            </a:r>
            <a:endParaRPr lang="en-US" sz="1150" dirty="0"/>
          </a:p>
        </p:txBody>
      </p:sp>
      <p:sp>
        <p:nvSpPr>
          <p:cNvPr id="26" name="Text 22"/>
          <p:cNvSpPr/>
          <p:nvPr/>
        </p:nvSpPr>
        <p:spPr>
          <a:xfrm>
            <a:off x="731520" y="391363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00000"/>
                </a:solidFill>
              </a:rPr>
              <a:t>Business groups</a:t>
            </a:r>
            <a:endParaRPr lang="en-US" sz="1600" dirty="0"/>
          </a:p>
        </p:txBody>
      </p:sp>
      <p:sp>
        <p:nvSpPr>
          <p:cNvPr id="27" name="Shape 23"/>
          <p:cNvSpPr/>
          <p:nvPr/>
        </p:nvSpPr>
        <p:spPr>
          <a:xfrm>
            <a:off x="2788920" y="3941064"/>
            <a:ext cx="2971800" cy="201168"/>
          </a:xfrm>
          <a:prstGeom prst="rect">
            <a:avLst/>
          </a:prstGeom>
          <a:solidFill>
            <a:srgbClr val="E5E5E0"/>
          </a:solidFill>
          <a:ln w="12700">
            <a:solidFill>
              <a:srgbClr val="E5E5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4"/>
          <p:cNvSpPr/>
          <p:nvPr/>
        </p:nvSpPr>
        <p:spPr>
          <a:xfrm>
            <a:off x="2788920" y="3941064"/>
            <a:ext cx="594360" cy="201168"/>
          </a:xfrm>
          <a:prstGeom prst="rect">
            <a:avLst/>
          </a:prstGeom>
          <a:solidFill>
            <a:srgbClr val="5B8E4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5"/>
          <p:cNvSpPr/>
          <p:nvPr/>
        </p:nvSpPr>
        <p:spPr>
          <a:xfrm>
            <a:off x="5897880" y="3904488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00000"/>
                </a:solidFill>
              </a:rPr>
              <a:t>1/5</a:t>
            </a:r>
            <a:endParaRPr lang="en-US" sz="1250" dirty="0"/>
          </a:p>
        </p:txBody>
      </p:sp>
      <p:sp>
        <p:nvSpPr>
          <p:cNvPr id="30" name="Text 26"/>
          <p:cNvSpPr/>
          <p:nvPr/>
        </p:nvSpPr>
        <p:spPr>
          <a:xfrm>
            <a:off x="6537960" y="3913632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595959"/>
                </a:solidFill>
              </a:rPr>
              <a:t>Legal gaps, but low risk due to entity type</a:t>
            </a:r>
            <a:endParaRPr lang="en-US" sz="1150" dirty="0"/>
          </a:p>
        </p:txBody>
      </p:sp>
      <p:sp>
        <p:nvSpPr>
          <p:cNvPr id="31" name="Text 27"/>
          <p:cNvSpPr/>
          <p:nvPr/>
        </p:nvSpPr>
        <p:spPr>
          <a:xfrm>
            <a:off x="731520" y="452628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00000"/>
                </a:solidFill>
              </a:rPr>
              <a:t>Co-operatives</a:t>
            </a:r>
            <a:endParaRPr lang="en-US" sz="1600" dirty="0"/>
          </a:p>
        </p:txBody>
      </p:sp>
      <p:sp>
        <p:nvSpPr>
          <p:cNvPr id="32" name="Shape 28"/>
          <p:cNvSpPr/>
          <p:nvPr/>
        </p:nvSpPr>
        <p:spPr>
          <a:xfrm>
            <a:off x="2788920" y="4553712"/>
            <a:ext cx="2971800" cy="201168"/>
          </a:xfrm>
          <a:prstGeom prst="rect">
            <a:avLst/>
          </a:prstGeom>
          <a:solidFill>
            <a:srgbClr val="E5E5E0"/>
          </a:solidFill>
          <a:ln w="12700">
            <a:solidFill>
              <a:srgbClr val="E5E5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29"/>
          <p:cNvSpPr/>
          <p:nvPr/>
        </p:nvSpPr>
        <p:spPr>
          <a:xfrm>
            <a:off x="2788920" y="4553712"/>
            <a:ext cx="594360" cy="201168"/>
          </a:xfrm>
          <a:prstGeom prst="rect">
            <a:avLst/>
          </a:prstGeom>
          <a:solidFill>
            <a:srgbClr val="5B8E4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0"/>
          <p:cNvSpPr/>
          <p:nvPr/>
        </p:nvSpPr>
        <p:spPr>
          <a:xfrm>
            <a:off x="5897880" y="4517136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00000"/>
                </a:solidFill>
              </a:rPr>
              <a:t>1/5</a:t>
            </a:r>
            <a:endParaRPr lang="en-US" sz="1250" dirty="0"/>
          </a:p>
        </p:txBody>
      </p:sp>
      <p:sp>
        <p:nvSpPr>
          <p:cNvPr id="35" name="Text 31"/>
          <p:cNvSpPr/>
          <p:nvPr/>
        </p:nvSpPr>
        <p:spPr>
          <a:xfrm>
            <a:off x="6537960" y="4553712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595959"/>
                </a:solidFill>
              </a:rPr>
              <a:t>Legal gaps, but low risk due to entity type</a:t>
            </a:r>
            <a:endParaRPr lang="en-US" sz="1150" dirty="0"/>
          </a:p>
        </p:txBody>
      </p:sp>
      <p:sp>
        <p:nvSpPr>
          <p:cNvPr id="36" name="Text 32"/>
          <p:cNvSpPr/>
          <p:nvPr/>
        </p:nvSpPr>
        <p:spPr>
          <a:xfrm>
            <a:off x="731520" y="4846320"/>
            <a:ext cx="7184572" cy="2011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55000" lnSpcReduction="20000"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0000"/>
                </a:solidFill>
                <a:latin typeface="Aptos"/>
              </a:rPr>
              <a:t>Risk ratings are NOT an accusation of wrongdoing</a:t>
            </a:r>
          </a:p>
          <a:p>
            <a:pPr marL="0" indent="0">
              <a:buNone/>
            </a:pPr>
            <a:r>
              <a:rPr lang="en-US" sz="3400" dirty="0">
                <a:solidFill>
                  <a:srgbClr val="595959"/>
                </a:solidFill>
                <a:latin typeface="Aptos"/>
              </a:rPr>
              <a:t>They are a prioritization tool</a:t>
            </a:r>
          </a:p>
          <a:p>
            <a:pPr marL="0" indent="0">
              <a:buNone/>
            </a:pPr>
            <a:r>
              <a:rPr lang="en-US" sz="3400" dirty="0">
                <a:solidFill>
                  <a:srgbClr val="595959"/>
                </a:solidFill>
                <a:latin typeface="Aptos"/>
              </a:rPr>
              <a:t>They identify gaps and indicate where PNG should target reform efforts</a:t>
            </a:r>
          </a:p>
          <a:p>
            <a:pPr marL="0" indent="0">
              <a:buNone/>
            </a:pPr>
            <a:endParaRPr lang="en-US" sz="3200" dirty="0">
              <a:solidFill>
                <a:srgbClr val="595959"/>
              </a:solidFill>
              <a:latin typeface="Aptos"/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595959"/>
                </a:solidFill>
                <a:latin typeface="Aptos"/>
                <a:ea typeface="Arial" pitchFamily="34" charset="-122"/>
                <a:cs typeface="Arial" pitchFamily="34" charset="-120"/>
              </a:rPr>
              <a:t>Importantly</a:t>
            </a:r>
            <a:r>
              <a:rPr lang="en-US" sz="3200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, given data gaps, the LPRA includes “confidence levels” in its risk ratings because pretending to have perfect data would be misleading</a:t>
            </a:r>
          </a:p>
          <a:p>
            <a:pPr marL="0" indent="0">
              <a:buNone/>
            </a:pPr>
            <a:endParaRPr lang="en-US" sz="3200" dirty="0">
              <a:solidFill>
                <a:srgbClr val="595959"/>
              </a:solidFill>
              <a:latin typeface="Aptos"/>
            </a:endParaRPr>
          </a:p>
          <a:p>
            <a:pPr marL="0" indent="0">
              <a:buNone/>
            </a:pPr>
            <a:endParaRPr lang="en-US" dirty="0">
              <a:solidFill>
                <a:srgbClr val="595959"/>
              </a:solidFill>
              <a:latin typeface="Aptos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595959"/>
                </a:solidFill>
              </a:rPr>
              <a:t> </a:t>
            </a:r>
          </a:p>
          <a:p>
            <a:pPr marL="0" indent="0" algn="ctr">
              <a:buNone/>
            </a:pPr>
            <a:endParaRPr lang="en-US" sz="1150" i="1" dirty="0">
              <a:solidFill>
                <a:srgbClr val="595959"/>
              </a:solidFill>
            </a:endParaRPr>
          </a:p>
        </p:txBody>
      </p:sp>
      <p:sp>
        <p:nvSpPr>
          <p:cNvPr id="37" name="Text 33"/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/>
          <p:cNvPicPr>
            <a:picLocks noChangeAspect="1"/>
          </p:cNvPicPr>
          <p:nvPr/>
        </p:nvPicPr>
        <p:blipFill>
          <a:blip r:embed="rId3">
            <a:alphaModFix amt="58000"/>
          </a:blip>
          <a:srcRect l="5062" r="5062"/>
          <a:stretch/>
        </p:blipFill>
        <p:spPr>
          <a:xfrm>
            <a:off x="8138160" y="1325880"/>
            <a:ext cx="960120" cy="4983480"/>
          </a:xfrm>
          <a:prstGeom prst="rect">
            <a:avLst/>
          </a:prstGeom>
        </p:spPr>
      </p:pic>
      <p:pic>
        <p:nvPicPr>
          <p:cNvPr id="3" name="Image 1" descr="/mnt/data/ipa_assets/ipa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94360" y="502920"/>
            <a:ext cx="68122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TERRORIST FINANCING CONCLUSIONS</a:t>
            </a:r>
            <a:endParaRPr lang="en-US" sz="2800" dirty="0"/>
          </a:p>
        </p:txBody>
      </p:sp>
      <p:sp>
        <p:nvSpPr>
          <p:cNvPr id="6" name="Text 2"/>
          <p:cNvSpPr/>
          <p:nvPr/>
        </p:nvSpPr>
        <p:spPr>
          <a:xfrm>
            <a:off x="502919" y="1540764"/>
            <a:ext cx="7323557" cy="45537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The 2024 Mutual Evaluation Report found that overall, PNG is not a high-risk jurisdiction for terrorism or TF.</a:t>
            </a:r>
          </a:p>
          <a:p>
            <a:pPr marL="0" indent="0">
              <a:buNone/>
            </a:pPr>
            <a:endParaRPr lang="en-US" sz="1200" b="1" dirty="0">
              <a:latin typeface="Aptos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There are no known investigations, prosecutions or SMRs linking PNG legal persons to terrorist organisations.</a:t>
            </a:r>
            <a:endParaRPr lang="en-US" sz="2000" b="1" dirty="0">
              <a:latin typeface="Aptos"/>
            </a:endParaRPr>
          </a:p>
          <a:p>
            <a:pPr marL="0" indent="0">
              <a:buNone/>
            </a:pPr>
            <a:endParaRPr lang="en-US" sz="1200" b="1" dirty="0">
              <a:solidFill>
                <a:srgbClr val="111111"/>
              </a:solidFill>
              <a:latin typeface="Aptos"/>
              <a:ea typeface="Arial" pitchFamily="34" charset="-122"/>
              <a:cs typeface="Arial" pitchFamily="34" charset="-12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TF risk is therefore generally low across legal-person types</a:t>
            </a:r>
            <a:endParaRPr lang="en-US" sz="2000" b="1" dirty="0">
              <a:latin typeface="Apto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There are narrow theoretical concerns around large cross-border extractives flows, but no evidence of actual TF misuse.</a:t>
            </a:r>
          </a:p>
          <a:p>
            <a:pPr marL="0" indent="0">
              <a:buNone/>
            </a:pPr>
            <a:endParaRPr lang="en-US" sz="1200" b="1" dirty="0">
              <a:latin typeface="Aptos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Bottom line: PNG legal-person problems are primarily ML, not TF.</a:t>
            </a:r>
            <a:endParaRPr lang="en-US" sz="2000" b="1" dirty="0">
              <a:latin typeface="Aptos"/>
            </a:endParaRPr>
          </a:p>
        </p:txBody>
      </p:sp>
      <p:sp>
        <p:nvSpPr>
          <p:cNvPr id="7" name="Text 3"/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88952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D7E27C-D007-504E-840B-8D116DBAF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>
            <a:extLst>
              <a:ext uri="{FF2B5EF4-FFF2-40B4-BE49-F238E27FC236}">
                <a16:creationId xmlns:a16="http://schemas.microsoft.com/office/drawing/2014/main" id="{D6CAD4C8-3232-BE69-C27E-87C41A2829C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5000"/>
          </a:blip>
          <a:srcRect t="23448" b="23448"/>
          <a:stretch/>
        </p:blipFill>
        <p:spPr>
          <a:xfrm>
            <a:off x="7086600" y="1325880"/>
            <a:ext cx="2011680" cy="4983480"/>
          </a:xfrm>
          <a:prstGeom prst="rect">
            <a:avLst/>
          </a:prstGeom>
        </p:spPr>
      </p:pic>
      <p:pic>
        <p:nvPicPr>
          <p:cNvPr id="3" name="Image 1" descr="/mnt/data/ipa_assets/ipa_logo.png">
            <a:extLst>
              <a:ext uri="{FF2B5EF4-FFF2-40B4-BE49-F238E27FC236}">
                <a16:creationId xmlns:a16="http://schemas.microsoft.com/office/drawing/2014/main" id="{4A5C00DA-2FAD-37E8-5193-F137628061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4576731B-1B58-0FA8-F35A-81B5EC237309}"/>
              </a:ext>
            </a:extLst>
          </p:cNvPr>
          <p:cNvSpPr/>
          <p:nvPr/>
        </p:nvSpPr>
        <p:spPr>
          <a:xfrm>
            <a:off x="777240" y="1586205"/>
            <a:ext cx="5897880" cy="162352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Detailed findings for each legal person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494A916B-452B-B786-A651-A7D5117F3B63}"/>
              </a:ext>
            </a:extLst>
          </p:cNvPr>
          <p:cNvSpPr/>
          <p:nvPr/>
        </p:nvSpPr>
        <p:spPr>
          <a:xfrm>
            <a:off x="822960" y="3738775"/>
            <a:ext cx="6063032" cy="2074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Companies and overseas companies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i="1" dirty="0">
                <a:solidFill>
                  <a:srgbClr val="595959"/>
                </a:solidFill>
                <a:latin typeface="Arial"/>
              </a:rPr>
              <a:t>Associations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i="1" dirty="0">
                <a:solidFill>
                  <a:srgbClr val="595959"/>
                </a:solidFill>
                <a:latin typeface="Arial"/>
              </a:rPr>
              <a:t>Business Groups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Co-operatives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i="1" dirty="0">
                <a:solidFill>
                  <a:srgbClr val="595959"/>
                </a:solidFill>
                <a:latin typeface="Arial"/>
              </a:rPr>
              <a:t>Incorporated Land Groups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ABCBC5C5-F57C-B76C-CD81-1B30645970B4}"/>
              </a:ext>
            </a:extLst>
          </p:cNvPr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928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714C6-17DE-5E02-BCDE-6EA3BB606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>
            <a:extLst>
              <a:ext uri="{FF2B5EF4-FFF2-40B4-BE49-F238E27FC236}">
                <a16:creationId xmlns:a16="http://schemas.microsoft.com/office/drawing/2014/main" id="{EF30FA4C-4411-2830-016F-3509150B6E6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8000"/>
          </a:blip>
          <a:srcRect l="5062" r="5062"/>
          <a:stretch/>
        </p:blipFill>
        <p:spPr>
          <a:xfrm>
            <a:off x="45720" y="1325880"/>
            <a:ext cx="960120" cy="4983480"/>
          </a:xfrm>
          <a:prstGeom prst="rect">
            <a:avLst/>
          </a:prstGeom>
        </p:spPr>
      </p:pic>
      <p:pic>
        <p:nvPicPr>
          <p:cNvPr id="3" name="Image 1" descr="/mnt/data/ipa_assets/ipa_logo.png">
            <a:extLst>
              <a:ext uri="{FF2B5EF4-FFF2-40B4-BE49-F238E27FC236}">
                <a16:creationId xmlns:a16="http://schemas.microsoft.com/office/drawing/2014/main" id="{B05D95C6-39E4-EF5D-5D3A-8E561A82DF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59B4E129-8266-AB18-1802-5ACBE74F1BFB}"/>
              </a:ext>
            </a:extLst>
          </p:cNvPr>
          <p:cNvSpPr/>
          <p:nvPr/>
        </p:nvSpPr>
        <p:spPr>
          <a:xfrm>
            <a:off x="1005840" y="436089"/>
            <a:ext cx="7360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Local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Companies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01233DAB-87D3-8655-04BD-7093C3004557}"/>
              </a:ext>
            </a:extLst>
          </p:cNvPr>
          <p:cNvSpPr/>
          <p:nvPr/>
        </p:nvSpPr>
        <p:spPr>
          <a:xfrm>
            <a:off x="1417320" y="1106424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6A2FFA4D-FB49-BE0B-DEC9-6BEC6F746258}"/>
              </a:ext>
            </a:extLst>
          </p:cNvPr>
          <p:cNvSpPr/>
          <p:nvPr/>
        </p:nvSpPr>
        <p:spPr>
          <a:xfrm>
            <a:off x="1259633" y="1572768"/>
            <a:ext cx="7290007" cy="45537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C5B0567C-679E-67F2-B5BD-91E19F0EC4C0}"/>
              </a:ext>
            </a:extLst>
          </p:cNvPr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66C55F-42D3-BE6D-52BD-1EFCB8ED96CB}"/>
              </a:ext>
            </a:extLst>
          </p:cNvPr>
          <p:cNvSpPr txBox="1"/>
          <p:nvPr/>
        </p:nvSpPr>
        <p:spPr>
          <a:xfrm>
            <a:off x="875071" y="1261872"/>
            <a:ext cx="8268929" cy="57143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Companies are the primary legal person in PNG for commercial activity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There are over 28,000 local, active, registered companies in PNG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Primary weakness: lack of comprehensive beneficial ownership transparency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Online register records shareholders and directors, but no requirement to identify and proactively report beneficial owners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Current law partially compliant: Registrar can request beneficial owner info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IPA is pushing an amendment to the Companies Act to address this gap</a:t>
            </a:r>
          </a:p>
          <a:p>
            <a:pPr>
              <a:spcAft>
                <a:spcPts val="800"/>
              </a:spcAft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The amendment would require companies to proactively identify beneficial owners and then report them to a central register</a:t>
            </a:r>
          </a:p>
          <a:p>
            <a:pPr>
              <a:spcAft>
                <a:spcPts val="800"/>
              </a:spcAft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It also would require nominee directors to be identified and reported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cs typeface="Arial" pitchFamily="34" charset="-120"/>
              </a:rPr>
              <a:t>A “nominee” is a director appointed by another to serve on their behalf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cs typeface="Arial" pitchFamily="34" charset="-120"/>
              </a:rPr>
              <a:t>Example: big investor might want presence on the Board </a:t>
            </a:r>
            <a:endParaRPr lang="en-US" dirty="0">
              <a:latin typeface="Aptos" panose="020B00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proposed amendment has gone through public consultation and is now in the formal review process</a:t>
            </a:r>
            <a:endParaRPr lang="en-US" i="1" kern="1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01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112FB-BCC7-F34B-2837-188BD0E10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>
            <a:extLst>
              <a:ext uri="{FF2B5EF4-FFF2-40B4-BE49-F238E27FC236}">
                <a16:creationId xmlns:a16="http://schemas.microsoft.com/office/drawing/2014/main" id="{85CF4F33-3D3C-C6DB-E7E6-F5F77012B54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8000"/>
          </a:blip>
          <a:srcRect l="5062" r="5062"/>
          <a:stretch/>
        </p:blipFill>
        <p:spPr>
          <a:xfrm>
            <a:off x="45720" y="1325880"/>
            <a:ext cx="960120" cy="4983480"/>
          </a:xfrm>
          <a:prstGeom prst="rect">
            <a:avLst/>
          </a:prstGeom>
        </p:spPr>
      </p:pic>
      <p:pic>
        <p:nvPicPr>
          <p:cNvPr id="3" name="Image 1" descr="/mnt/data/ipa_assets/ipa_logo.png">
            <a:extLst>
              <a:ext uri="{FF2B5EF4-FFF2-40B4-BE49-F238E27FC236}">
                <a16:creationId xmlns:a16="http://schemas.microsoft.com/office/drawing/2014/main" id="{C0C52EE7-496A-0459-208E-E82D7CEB4C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FDD5DF14-47A1-5FFC-3F6E-5A62B34EEA9D}"/>
              </a:ext>
            </a:extLst>
          </p:cNvPr>
          <p:cNvSpPr/>
          <p:nvPr/>
        </p:nvSpPr>
        <p:spPr>
          <a:xfrm>
            <a:off x="1005841" y="362632"/>
            <a:ext cx="7360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Overseas companies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F76805D1-9429-DDB6-6E0B-4A61C562608C}"/>
              </a:ext>
            </a:extLst>
          </p:cNvPr>
          <p:cNvSpPr/>
          <p:nvPr/>
        </p:nvSpPr>
        <p:spPr>
          <a:xfrm>
            <a:off x="1417320" y="1106424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045F6392-249D-A4DC-E2D1-2D4C1565CFC8}"/>
              </a:ext>
            </a:extLst>
          </p:cNvPr>
          <p:cNvSpPr/>
          <p:nvPr/>
        </p:nvSpPr>
        <p:spPr>
          <a:xfrm>
            <a:off x="1259633" y="1572768"/>
            <a:ext cx="7290007" cy="45537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FEA98BE0-9995-28C1-2993-B2D60284B694}"/>
              </a:ext>
            </a:extLst>
          </p:cNvPr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FA4E9D-43AC-4C99-463F-E2A79A7EFD46}"/>
              </a:ext>
            </a:extLst>
          </p:cNvPr>
          <p:cNvSpPr txBox="1"/>
          <p:nvPr/>
        </p:nvSpPr>
        <p:spPr>
          <a:xfrm>
            <a:off x="933061" y="1325880"/>
            <a:ext cx="8165219" cy="4144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There are approximately 370 overseas companies registered in PNG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Only a small handful from other jurisdictions that are on the grey-list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They tend to be in the extractive industry sector</a:t>
            </a:r>
          </a:p>
          <a:p>
            <a:pPr lvl="0">
              <a:spcAft>
                <a:spcPts val="800"/>
              </a:spcAft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That typically means large values, cross-border flows and sometimes a lack of visibility into home-jurisdiction ownership</a:t>
            </a:r>
            <a:endParaRPr kumimoji="0" lang="en-US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Primary weakness: lack of comprehensive beneficial ownership transparency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These laws must also apply to overseas entities operating in PNG</a:t>
            </a:r>
            <a:endParaRPr kumimoji="0" lang="en-US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proposed amendment would apply to overseas companies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33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F6E40D-4B55-4B1B-26A6-C3F140FEE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>
            <a:extLst>
              <a:ext uri="{FF2B5EF4-FFF2-40B4-BE49-F238E27FC236}">
                <a16:creationId xmlns:a16="http://schemas.microsoft.com/office/drawing/2014/main" id="{1CD6379A-9207-CBC0-0056-E51845EFDAE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8000"/>
          </a:blip>
          <a:srcRect l="5062" r="5062"/>
          <a:stretch/>
        </p:blipFill>
        <p:spPr>
          <a:xfrm>
            <a:off x="45720" y="1325880"/>
            <a:ext cx="960120" cy="4983480"/>
          </a:xfrm>
          <a:prstGeom prst="rect">
            <a:avLst/>
          </a:prstGeom>
        </p:spPr>
      </p:pic>
      <p:pic>
        <p:nvPicPr>
          <p:cNvPr id="3" name="Image 1" descr="/mnt/data/ipa_assets/ipa_logo.png">
            <a:extLst>
              <a:ext uri="{FF2B5EF4-FFF2-40B4-BE49-F238E27FC236}">
                <a16:creationId xmlns:a16="http://schemas.microsoft.com/office/drawing/2014/main" id="{FEA61E33-53C0-361C-812A-CBDD35DC3E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44649FB9-7310-E8EB-47F5-0FED3AA8D742}"/>
              </a:ext>
            </a:extLst>
          </p:cNvPr>
          <p:cNvSpPr/>
          <p:nvPr/>
        </p:nvSpPr>
        <p:spPr>
          <a:xfrm>
            <a:off x="1076753" y="132306"/>
            <a:ext cx="7290007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BACKGROUND ON ANTI-MONEY LAUNDERING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F485A2F8-407E-4901-DC0C-807E610F22DE}"/>
              </a:ext>
            </a:extLst>
          </p:cNvPr>
          <p:cNvSpPr/>
          <p:nvPr/>
        </p:nvSpPr>
        <p:spPr>
          <a:xfrm>
            <a:off x="1417320" y="1106424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8D1E8FEF-99CB-736E-76C9-3084B4187470}"/>
              </a:ext>
            </a:extLst>
          </p:cNvPr>
          <p:cNvSpPr/>
          <p:nvPr/>
        </p:nvSpPr>
        <p:spPr>
          <a:xfrm>
            <a:off x="1259633" y="1572768"/>
            <a:ext cx="7290007" cy="45537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E2CBC192-01FE-BE24-45FA-90958EC28E76}"/>
              </a:ext>
            </a:extLst>
          </p:cNvPr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A851A6-5B54-72B4-B4D0-798B23342DC0}"/>
              </a:ext>
            </a:extLst>
          </p:cNvPr>
          <p:cNvSpPr txBox="1"/>
          <p:nvPr/>
        </p:nvSpPr>
        <p:spPr>
          <a:xfrm>
            <a:off x="1020708" y="644370"/>
            <a:ext cx="7986131" cy="6052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Aft>
                <a:spcPts val="800"/>
              </a:spcAft>
              <a:buNone/>
            </a:pPr>
            <a:r>
              <a:rPr lang="en-US" sz="2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Financial Action Task Force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spcAft>
                <a:spcPts val="800"/>
              </a:spcAft>
              <a:buNone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“FATF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”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the global body that sets standards for Anti-Money Laundering (AML) and Counter-Terrorist Financing (CTF).</a:t>
            </a:r>
          </a:p>
          <a:p>
            <a:pPr marL="0" marR="0">
              <a:spcAft>
                <a:spcPts val="800"/>
              </a:spcAft>
              <a:buNone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FATF issues “Recommendations” that countries are to follow to trace money flows and identify persons that ultimately control or benefit from these flows.</a:t>
            </a:r>
          </a:p>
          <a:p>
            <a:pPr marL="0" marR="0">
              <a:spcAft>
                <a:spcPts val="800"/>
              </a:spcAft>
              <a:buNone/>
            </a:pPr>
            <a:r>
              <a:rPr lang="en-US" sz="2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bit of FATF histo</a:t>
            </a:r>
            <a:r>
              <a:rPr lang="en-US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ry</a:t>
            </a:r>
          </a:p>
          <a:p>
            <a:pPr marL="0" marR="0"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FATF has issued 40 Recommendations covering a variety of situations</a:t>
            </a:r>
          </a:p>
          <a:p>
            <a:pPr marL="742950" lvl="1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/>
              </a:rPr>
              <a:t>Banking “know your customer” requirements</a:t>
            </a:r>
          </a:p>
          <a:p>
            <a:pPr marL="742950" lvl="1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/>
              </a:rPr>
              <a:t>Rules for confiscation of criminal proceeds</a:t>
            </a:r>
          </a:p>
          <a:p>
            <a:pPr marL="742950" lvl="1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/>
              </a:rPr>
              <a:t>Cross-cooperation with international law enforcement agencies</a:t>
            </a:r>
          </a:p>
          <a:p>
            <a:pPr marL="742950" lvl="1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/>
              </a:rPr>
              <a:t>Identifying who really owns companies</a:t>
            </a:r>
            <a:endParaRPr lang="en-US" kern="100" dirty="0">
              <a:effectLst/>
              <a:latin typeface="Aptos" panose="020B0004020202020204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spcAft>
                <a:spcPts val="800"/>
              </a:spcAft>
              <a:buNone/>
            </a:pPr>
            <a:r>
              <a:rPr lang="en-US" sz="2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Failure to comply with Recommendations has consequences</a:t>
            </a:r>
            <a:endParaRPr lang="en-US" sz="20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spcAft>
                <a:spcPts val="800"/>
              </a:spcAft>
              <a:buNone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Non-compliant countries are flagged. PNG is on that list now as it has been “grey-listed.” Some possible effects: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/>
              </a:rPr>
              <a:t>More scrutiny on locals from overseas banks concerned about compliance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/>
              </a:rPr>
              <a:t>Higher banking and compliance costs, which get passed to customers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/>
              </a:rPr>
              <a:t>Reduced investor and lender confidence 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8632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77930-27B6-9A5E-57BA-02989ACD3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>
            <a:extLst>
              <a:ext uri="{FF2B5EF4-FFF2-40B4-BE49-F238E27FC236}">
                <a16:creationId xmlns:a16="http://schemas.microsoft.com/office/drawing/2014/main" id="{F0DCFAB6-4E59-53C3-E59E-5E2FD3D8840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8000"/>
          </a:blip>
          <a:srcRect l="5062" r="5062"/>
          <a:stretch/>
        </p:blipFill>
        <p:spPr>
          <a:xfrm>
            <a:off x="45720" y="1325880"/>
            <a:ext cx="960120" cy="4983480"/>
          </a:xfrm>
          <a:prstGeom prst="rect">
            <a:avLst/>
          </a:prstGeom>
        </p:spPr>
      </p:pic>
      <p:pic>
        <p:nvPicPr>
          <p:cNvPr id="3" name="Image 1" descr="/mnt/data/ipa_assets/ipa_logo.png">
            <a:extLst>
              <a:ext uri="{FF2B5EF4-FFF2-40B4-BE49-F238E27FC236}">
                <a16:creationId xmlns:a16="http://schemas.microsoft.com/office/drawing/2014/main" id="{1BC27B87-1A31-2272-D0F6-1D339AE1C3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F65E1B31-A5AD-0AA4-4782-9EC2B8C2592C}"/>
              </a:ext>
            </a:extLst>
          </p:cNvPr>
          <p:cNvSpPr/>
          <p:nvPr/>
        </p:nvSpPr>
        <p:spPr>
          <a:xfrm>
            <a:off x="1005841" y="482803"/>
            <a:ext cx="7360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Local Associations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909FF696-41EB-EEAF-48CA-E0AE5D59BF97}"/>
              </a:ext>
            </a:extLst>
          </p:cNvPr>
          <p:cNvSpPr/>
          <p:nvPr/>
        </p:nvSpPr>
        <p:spPr>
          <a:xfrm>
            <a:off x="1417320" y="1106424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0CE8DDF9-BFC3-6DB1-689D-67FEEF340236}"/>
              </a:ext>
            </a:extLst>
          </p:cNvPr>
          <p:cNvSpPr/>
          <p:nvPr/>
        </p:nvSpPr>
        <p:spPr>
          <a:xfrm>
            <a:off x="1259633" y="1572768"/>
            <a:ext cx="7290007" cy="45537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1CA628DE-F2E2-9FAB-6A21-8A13D1BF1AE2}"/>
              </a:ext>
            </a:extLst>
          </p:cNvPr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25F14B-8660-AD86-DE16-323A79060B12}"/>
              </a:ext>
            </a:extLst>
          </p:cNvPr>
          <p:cNvSpPr txBox="1"/>
          <p:nvPr/>
        </p:nvSpPr>
        <p:spPr>
          <a:xfrm>
            <a:off x="1005841" y="1325880"/>
            <a:ext cx="8092439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There are nearly 7,000 associations registered in PNG.  BUT….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past annual return compliance, so number likely inflated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new Act commenced July 1 and there is a 1-year re-registration period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 July 2, 2027, all that </a:t>
            </a: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did not re-register will be removed and regular annual return filings thereafter required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[A sidenote on overseas</a:t>
            </a:r>
            <a:r>
              <a:rPr kumimoji="0" lang="en-US" sz="1800" b="0" i="1" u="none" strike="noStrike" kern="1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associations]</a:t>
            </a:r>
            <a:endParaRPr kumimoji="0" lang="en-US" sz="1800" b="0" i="1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US" sz="2000" b="1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Most are local-based charities </a:t>
            </a:r>
          </a:p>
          <a:p>
            <a:pPr>
              <a:spcAft>
                <a:spcPts val="800"/>
              </a:spcAft>
            </a:pPr>
            <a:r>
              <a:rPr lang="en-US" sz="2000" b="1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Larger or resource-linked associations can handle meaningful funds and deserve increased scrutiny</a:t>
            </a:r>
            <a:endParaRPr lang="en-US" sz="2000" b="1" dirty="0">
              <a:latin typeface="Aptos" panose="020B00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Primary weakness: beneficial ownership, but….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Generally, nonprofits are not held </a:t>
            </a: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the same rigorous standard as for-profit entities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new Act does require identifying both beneficial owners of memberships and “Shadow Committee members” which are significant compliance steps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Further conversations to be had with APG to see if additional legal work is required</a:t>
            </a:r>
            <a:endParaRPr kumimoji="0" lang="en-US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23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D4085-B10E-B584-1C27-EBC16E46E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>
            <a:extLst>
              <a:ext uri="{FF2B5EF4-FFF2-40B4-BE49-F238E27FC236}">
                <a16:creationId xmlns:a16="http://schemas.microsoft.com/office/drawing/2014/main" id="{3329DF56-D7ED-5C38-36BC-A54C13C3856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8000"/>
          </a:blip>
          <a:srcRect l="5062" r="5062"/>
          <a:stretch/>
        </p:blipFill>
        <p:spPr>
          <a:xfrm>
            <a:off x="45720" y="1325880"/>
            <a:ext cx="960120" cy="4983480"/>
          </a:xfrm>
          <a:prstGeom prst="rect">
            <a:avLst/>
          </a:prstGeom>
        </p:spPr>
      </p:pic>
      <p:pic>
        <p:nvPicPr>
          <p:cNvPr id="3" name="Image 1" descr="/mnt/data/ipa_assets/ipa_logo.png">
            <a:extLst>
              <a:ext uri="{FF2B5EF4-FFF2-40B4-BE49-F238E27FC236}">
                <a16:creationId xmlns:a16="http://schemas.microsoft.com/office/drawing/2014/main" id="{18BEBF78-BD9D-4358-356E-69A25FA05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1F7946B9-E39D-45CC-323D-209146DC3710}"/>
              </a:ext>
            </a:extLst>
          </p:cNvPr>
          <p:cNvSpPr/>
          <p:nvPr/>
        </p:nvSpPr>
        <p:spPr>
          <a:xfrm>
            <a:off x="1005841" y="482803"/>
            <a:ext cx="7360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Business Groups</a:t>
            </a: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041680DB-51DD-3E93-9519-F727638CD0F9}"/>
              </a:ext>
            </a:extLst>
          </p:cNvPr>
          <p:cNvSpPr/>
          <p:nvPr/>
        </p:nvSpPr>
        <p:spPr>
          <a:xfrm>
            <a:off x="1417320" y="1106424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94F20AD2-82E6-2CC6-6CEB-5DA4992DA797}"/>
              </a:ext>
            </a:extLst>
          </p:cNvPr>
          <p:cNvSpPr/>
          <p:nvPr/>
        </p:nvSpPr>
        <p:spPr>
          <a:xfrm>
            <a:off x="1259633" y="1572768"/>
            <a:ext cx="7290007" cy="45537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3EFC0CA8-479F-2435-895F-676A10491377}"/>
              </a:ext>
            </a:extLst>
          </p:cNvPr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AE43F4-EE13-0696-02B9-D11919E2EE2C}"/>
              </a:ext>
            </a:extLst>
          </p:cNvPr>
          <p:cNvSpPr txBox="1"/>
          <p:nvPr/>
        </p:nvSpPr>
        <p:spPr>
          <a:xfrm>
            <a:off x="875071" y="1325880"/>
            <a:ext cx="8223209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There are approximately 4,000 business groups registered in PNG.  BUT….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IPA has not yet commenced enforcement of annual return requirement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So, number likely inflated, once AR enforcement starts better data will be available</a:t>
            </a:r>
          </a:p>
          <a:p>
            <a:pPr lvl="0">
              <a:spcAft>
                <a:spcPts val="800"/>
              </a:spcAft>
            </a:pPr>
            <a:r>
              <a:rPr lang="en-US" sz="2000" b="1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Business groups are clan or family-based; that structure tends to limit outsiders and creates social accountability for money flows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Primary weakness: beneficial ownership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current law lacks any rules and some amendment needed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Law likely should also address nominee arrangements (just good governance)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IPA to undertake consultations on the right level of detail to include in the law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Since the nature of the business group may present lower risk, and because there are far fewer, amendments may not need to be as strict as with companies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lang="en-US" sz="20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This underscores an important point: legal reforms should be proportional to risk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IPA will be sensitive to this in formulating amendments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28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B6F1C-BA81-04D2-FB74-0CF68E715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>
            <a:extLst>
              <a:ext uri="{FF2B5EF4-FFF2-40B4-BE49-F238E27FC236}">
                <a16:creationId xmlns:a16="http://schemas.microsoft.com/office/drawing/2014/main" id="{634D028F-CB20-1990-0C03-FCA20690183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8000"/>
          </a:blip>
          <a:srcRect l="5062" r="5062"/>
          <a:stretch/>
        </p:blipFill>
        <p:spPr>
          <a:xfrm>
            <a:off x="45720" y="1325880"/>
            <a:ext cx="960120" cy="4983480"/>
          </a:xfrm>
          <a:prstGeom prst="rect">
            <a:avLst/>
          </a:prstGeom>
        </p:spPr>
      </p:pic>
      <p:pic>
        <p:nvPicPr>
          <p:cNvPr id="3" name="Image 1" descr="/mnt/data/ipa_assets/ipa_logo.png">
            <a:extLst>
              <a:ext uri="{FF2B5EF4-FFF2-40B4-BE49-F238E27FC236}">
                <a16:creationId xmlns:a16="http://schemas.microsoft.com/office/drawing/2014/main" id="{67B09FA8-EA71-0D89-58DE-05ED192305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7CC11AAF-A38B-1DF7-9EBC-80C566B3A980}"/>
              </a:ext>
            </a:extLst>
          </p:cNvPr>
          <p:cNvSpPr/>
          <p:nvPr/>
        </p:nvSpPr>
        <p:spPr>
          <a:xfrm>
            <a:off x="1005841" y="482803"/>
            <a:ext cx="7360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Arial"/>
              </a:rPr>
              <a:t>Co-operatives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367B9FCB-19B5-009F-91EF-66C01B4D681A}"/>
              </a:ext>
            </a:extLst>
          </p:cNvPr>
          <p:cNvSpPr/>
          <p:nvPr/>
        </p:nvSpPr>
        <p:spPr>
          <a:xfrm>
            <a:off x="1417320" y="1106424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F894B8F0-6886-8795-56C9-87CE3AE7374E}"/>
              </a:ext>
            </a:extLst>
          </p:cNvPr>
          <p:cNvSpPr/>
          <p:nvPr/>
        </p:nvSpPr>
        <p:spPr>
          <a:xfrm>
            <a:off x="1259633" y="1572768"/>
            <a:ext cx="7290007" cy="45537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8877A945-CC40-ECF3-E7B6-8073D729D28F}"/>
              </a:ext>
            </a:extLst>
          </p:cNvPr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D65FB3-90A4-C80F-30C3-D262DC432C18}"/>
              </a:ext>
            </a:extLst>
          </p:cNvPr>
          <p:cNvSpPr txBox="1"/>
          <p:nvPr/>
        </p:nvSpPr>
        <p:spPr>
          <a:xfrm>
            <a:off x="1051561" y="1325880"/>
            <a:ext cx="8092439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</a:t>
            </a:r>
            <a:r>
              <a:rPr lang="en-US" sz="20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 2025 there were over 2,600 co-operatives</a:t>
            </a: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registered in PNG.  BUT….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There does not appear to be annual</a:t>
            </a: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return enforcement</a:t>
            </a:r>
          </a:p>
          <a:p>
            <a:r>
              <a:rPr lang="en-US" sz="2000" b="1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Co-operatives are member-based and usually tied to direct economic participation in the entity, often agriculture</a:t>
            </a:r>
          </a:p>
          <a:p>
            <a:endParaRPr lang="en-US" sz="20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Primary weakness: beneficial ownership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current law lacks any rules </a:t>
            </a:r>
          </a:p>
          <a:p>
            <a:pPr>
              <a:spcAft>
                <a:spcPts val="800"/>
              </a:spcAft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Law likely should also address nominee arrangements (just good governance)</a:t>
            </a:r>
          </a:p>
          <a:p>
            <a:pPr>
              <a:spcAft>
                <a:spcPts val="800"/>
              </a:spcAft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There should be consultations on the right level of detail to include in the law            as co-operatives are generally a lower risk entity type</a:t>
            </a:r>
          </a:p>
          <a:p>
            <a:pPr>
              <a:spcAft>
                <a:spcPts val="800"/>
              </a:spcAft>
            </a:pPr>
            <a:r>
              <a:rPr lang="en-US" sz="20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PNG really needs an online co-operatives register as well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95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6D948-65CC-9B0C-8D5A-3D87ACF83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>
            <a:extLst>
              <a:ext uri="{FF2B5EF4-FFF2-40B4-BE49-F238E27FC236}">
                <a16:creationId xmlns:a16="http://schemas.microsoft.com/office/drawing/2014/main" id="{641A203F-FAA6-97BE-8AC7-E9FD3569DFE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8000"/>
          </a:blip>
          <a:srcRect l="5062" r="5062"/>
          <a:stretch/>
        </p:blipFill>
        <p:spPr>
          <a:xfrm>
            <a:off x="45720" y="1325880"/>
            <a:ext cx="960120" cy="4983480"/>
          </a:xfrm>
          <a:prstGeom prst="rect">
            <a:avLst/>
          </a:prstGeom>
        </p:spPr>
      </p:pic>
      <p:pic>
        <p:nvPicPr>
          <p:cNvPr id="3" name="Image 1" descr="/mnt/data/ipa_assets/ipa_logo.png">
            <a:extLst>
              <a:ext uri="{FF2B5EF4-FFF2-40B4-BE49-F238E27FC236}">
                <a16:creationId xmlns:a16="http://schemas.microsoft.com/office/drawing/2014/main" id="{9CE40749-B406-40EE-2B6A-2A43EAD130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D2CDAD10-C896-2082-70D3-3A65AD08ADB4}"/>
              </a:ext>
            </a:extLst>
          </p:cNvPr>
          <p:cNvSpPr/>
          <p:nvPr/>
        </p:nvSpPr>
        <p:spPr>
          <a:xfrm>
            <a:off x="1005841" y="131755"/>
            <a:ext cx="7360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Arial"/>
              </a:rPr>
              <a:t>Incorporated Land Groups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81863428-BAB8-A801-C029-14DB0B71743D}"/>
              </a:ext>
            </a:extLst>
          </p:cNvPr>
          <p:cNvSpPr/>
          <p:nvPr/>
        </p:nvSpPr>
        <p:spPr>
          <a:xfrm>
            <a:off x="1417320" y="1106424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05F40148-3E52-AFDD-0588-308D68CED38D}"/>
              </a:ext>
            </a:extLst>
          </p:cNvPr>
          <p:cNvSpPr/>
          <p:nvPr/>
        </p:nvSpPr>
        <p:spPr>
          <a:xfrm>
            <a:off x="1005841" y="1572768"/>
            <a:ext cx="8000999" cy="45537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4C88DAB7-69EC-4FB8-3F89-D7276886D3A2}"/>
              </a:ext>
            </a:extLst>
          </p:cNvPr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76DC20-730D-C2CB-9F99-824533CF002B}"/>
              </a:ext>
            </a:extLst>
          </p:cNvPr>
          <p:cNvSpPr txBox="1"/>
          <p:nvPr/>
        </p:nvSpPr>
        <p:spPr>
          <a:xfrm>
            <a:off x="1051561" y="798821"/>
            <a:ext cx="8092439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As of 2025 there were over 4,000 ILGs registered. But…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Unclear how many are active: annual return compliance tricky</a:t>
            </a:r>
          </a:p>
          <a:p>
            <a:r>
              <a:rPr lang="en-US" sz="2000" b="1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ILGs are not just another entity type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They are unique to PNG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They cross customary land, community benefits, and often deal in the resource extraction sector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An ILG is often the vehicle through which customary landowners deal with government, banks and resource companies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cs typeface="Arial" pitchFamily="34" charset="-120"/>
              </a:rPr>
              <a:t>This presents unique challenges for AML/CFT compliance</a:t>
            </a:r>
          </a:p>
          <a:p>
            <a:r>
              <a:rPr lang="en-US" sz="2000" b="1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Weaknesses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The law does not address BO or nominee/control issues in a modern sense</a:t>
            </a:r>
            <a:endParaRPr lang="en-US" dirty="0">
              <a:latin typeface="Aptos" panose="020B000402020202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The register is not publicly searchable in the same way as the IPA register</a:t>
            </a:r>
            <a:endParaRPr lang="en-US" dirty="0">
              <a:latin typeface="Aptos" panose="020B000402020202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/>
              </a:rPr>
              <a:t>There are recurring reported stakeholder concerns about governance and benefit distribution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cs typeface="Arial" pitchFamily="34" charset="-120"/>
              </a:rPr>
              <a:t>Some ILGs can be linked to overseas companies in the resource sector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Risk rises where outside commercial or political actors effectively control the ILG</a:t>
            </a:r>
          </a:p>
          <a:p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Aptos" panose="020B0004020202020204"/>
                <a:ea typeface="Aptos" panose="020B0004020202020204" pitchFamily="34" charset="0"/>
                <a:cs typeface="Arial" pitchFamily="34" charset="-120"/>
              </a:rPr>
              <a:t>Possible reforms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Simply borrowing rules from the Companies Act may not be a good fit</a:t>
            </a:r>
            <a:endParaRPr lang="en-US" dirty="0">
              <a:latin typeface="Aptos" panose="020B000402020202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Need tailored transparency, not careless copying from company law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en-US" b="0" i="0" u="none" strike="noStrike" kern="1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Aptos" panose="020B0004020202020204"/>
                <a:ea typeface="Aptos" panose="020B0004020202020204" pitchFamily="34" charset="0"/>
                <a:cs typeface="Arial" pitchFamily="34" charset="-120"/>
              </a:rPr>
              <a:t>A modern, searchable register is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kern="100" dirty="0">
                <a:solidFill>
                  <a:srgbClr val="111111"/>
                </a:solidFill>
                <a:latin typeface="Aptos" panose="020B0004020202020204"/>
                <a:ea typeface="Aptos" panose="020B0004020202020204" pitchFamily="34" charset="0"/>
                <a:cs typeface="Arial" pitchFamily="34" charset="-120"/>
              </a:rPr>
              <a:t>Robust consultations critical</a:t>
            </a:r>
            <a:endParaRPr kumimoji="0" lang="en-US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30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BF2447-DCA2-687B-7B68-73B9D8549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>
            <a:extLst>
              <a:ext uri="{FF2B5EF4-FFF2-40B4-BE49-F238E27FC236}">
                <a16:creationId xmlns:a16="http://schemas.microsoft.com/office/drawing/2014/main" id="{6B4D584F-2B95-FBCC-4CA5-817D03CD02A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5000"/>
          </a:blip>
          <a:srcRect t="23448" b="23448"/>
          <a:stretch/>
        </p:blipFill>
        <p:spPr>
          <a:xfrm>
            <a:off x="7086600" y="1325880"/>
            <a:ext cx="2011680" cy="4983480"/>
          </a:xfrm>
          <a:prstGeom prst="rect">
            <a:avLst/>
          </a:prstGeom>
        </p:spPr>
      </p:pic>
      <p:pic>
        <p:nvPicPr>
          <p:cNvPr id="3" name="Image 1" descr="/mnt/data/ipa_assets/ipa_logo.png">
            <a:extLst>
              <a:ext uri="{FF2B5EF4-FFF2-40B4-BE49-F238E27FC236}">
                <a16:creationId xmlns:a16="http://schemas.microsoft.com/office/drawing/2014/main" id="{52A28378-6649-2A12-80E7-D16D37A790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49BE201D-FE66-A3B5-A104-0350AD65B03D}"/>
              </a:ext>
            </a:extLst>
          </p:cNvPr>
          <p:cNvSpPr/>
          <p:nvPr/>
        </p:nvSpPr>
        <p:spPr>
          <a:xfrm>
            <a:off x="822960" y="2537927"/>
            <a:ext cx="5897880" cy="162352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LPRA Recommendations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280C95EF-382D-380C-68C4-217C544BF59E}"/>
              </a:ext>
            </a:extLst>
          </p:cNvPr>
          <p:cNvSpPr/>
          <p:nvPr/>
        </p:nvSpPr>
        <p:spPr>
          <a:xfrm>
            <a:off x="822960" y="3738775"/>
            <a:ext cx="6063032" cy="2074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E37EE076-321E-6024-4E23-223F587C2BC5}"/>
              </a:ext>
            </a:extLst>
          </p:cNvPr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00106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/>
          <p:cNvPicPr>
            <a:picLocks noChangeAspect="1"/>
          </p:cNvPicPr>
          <p:nvPr/>
        </p:nvPicPr>
        <p:blipFill>
          <a:blip r:embed="rId3">
            <a:alphaModFix amt="58000"/>
          </a:blip>
          <a:srcRect l="5062" r="5062"/>
          <a:stretch/>
        </p:blipFill>
        <p:spPr>
          <a:xfrm>
            <a:off x="8138160" y="1325880"/>
            <a:ext cx="960120" cy="4983480"/>
          </a:xfrm>
          <a:prstGeom prst="rect">
            <a:avLst/>
          </a:prstGeom>
        </p:spPr>
      </p:pic>
      <p:pic>
        <p:nvPicPr>
          <p:cNvPr id="3" name="Image 1" descr="/mnt/data/ipa_assets/ipa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94360" y="502920"/>
            <a:ext cx="68122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IMMEDIATE PRIORITIES: 0–6 MONTHS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594360" y="1106424"/>
            <a:ext cx="6812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2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practical punch list</a:t>
            </a:r>
            <a:endParaRPr lang="en-US" sz="1420" dirty="0"/>
          </a:p>
        </p:txBody>
      </p:sp>
      <p:sp>
        <p:nvSpPr>
          <p:cNvPr id="6" name="Text 2"/>
          <p:cNvSpPr/>
          <p:nvPr/>
        </p:nvSpPr>
        <p:spPr>
          <a:xfrm>
            <a:off x="594360" y="1572768"/>
            <a:ext cx="6812280" cy="45537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Pass the Companies Act amendments and create the statutory basis for mandatory reporting of beneficial owners to register</a:t>
            </a:r>
            <a:endParaRPr lang="en-US" sz="2000" b="1" dirty="0">
              <a:latin typeface="Aptos"/>
            </a:endParaRPr>
          </a:p>
          <a:p>
            <a:pPr marL="0" indent="0">
              <a:buNone/>
            </a:pPr>
            <a:endParaRPr lang="en-US" sz="1200" b="1" dirty="0">
              <a:solidFill>
                <a:srgbClr val="111111"/>
              </a:solidFill>
              <a:latin typeface="Aptos"/>
              <a:ea typeface="Arial" pitchFamily="34" charset="-122"/>
              <a:cs typeface="Arial" pitchFamily="34" charset="-12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In the interim, use IPA’s current authority to request beneficial owner information from targeted, higher-risk companies</a:t>
            </a:r>
            <a:endParaRPr lang="en-US" sz="2000" b="1" dirty="0">
              <a:latin typeface="Aptos"/>
            </a:endParaRPr>
          </a:p>
          <a:p>
            <a:pPr marL="0" indent="0">
              <a:buNone/>
            </a:pPr>
            <a:endParaRPr lang="en-US" sz="1100" b="1" dirty="0">
              <a:solidFill>
                <a:srgbClr val="111111"/>
              </a:solidFill>
              <a:latin typeface="Aptos"/>
              <a:ea typeface="Arial" pitchFamily="34" charset="-122"/>
              <a:cs typeface="Arial" pitchFamily="34" charset="-12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Monitor association re-registration and prepare to analyze the new data</a:t>
            </a:r>
            <a:endParaRPr lang="en-US" sz="2000" b="1" dirty="0">
              <a:latin typeface="Aptos"/>
            </a:endParaRPr>
          </a:p>
          <a:p>
            <a:pPr marL="0" indent="0">
              <a:buNone/>
            </a:pPr>
            <a:endParaRPr lang="en-US" sz="1200" b="1" dirty="0">
              <a:solidFill>
                <a:srgbClr val="111111"/>
              </a:solidFill>
              <a:latin typeface="Aptos"/>
              <a:ea typeface="Arial" pitchFamily="34" charset="-122"/>
              <a:cs typeface="Arial" pitchFamily="34" charset="-12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FASU to work to enhance the SMR data to better identify individual legal persons that may warrant further investigation</a:t>
            </a:r>
            <a:endParaRPr lang="en-US" sz="2000" b="1" dirty="0">
              <a:latin typeface="Aptos"/>
            </a:endParaRPr>
          </a:p>
          <a:p>
            <a:pPr marL="0" indent="0">
              <a:buNone/>
            </a:pPr>
            <a:endParaRPr lang="en-US" sz="1200" b="1" dirty="0">
              <a:solidFill>
                <a:srgbClr val="111111"/>
              </a:solidFill>
              <a:latin typeface="Aptos"/>
              <a:ea typeface="Arial" pitchFamily="34" charset="-122"/>
              <a:cs typeface="Arial" pitchFamily="34" charset="-12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/>
                <a:cs typeface="Arial" pitchFamily="34" charset="-120"/>
              </a:rPr>
              <a:t>ILG Registrar to begin planning for reform</a:t>
            </a:r>
            <a:endParaRPr lang="en-US" sz="2000" dirty="0">
              <a:latin typeface="Aptos"/>
            </a:endParaRPr>
          </a:p>
        </p:txBody>
      </p:sp>
      <p:sp>
        <p:nvSpPr>
          <p:cNvPr id="7" name="Text 3"/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/>
          <p:cNvPicPr>
            <a:picLocks noChangeAspect="1"/>
          </p:cNvPicPr>
          <p:nvPr/>
        </p:nvPicPr>
        <p:blipFill>
          <a:blip r:embed="rId3">
            <a:alphaModFix amt="58000"/>
          </a:blip>
          <a:srcRect l="5062" r="5062"/>
          <a:stretch/>
        </p:blipFill>
        <p:spPr>
          <a:xfrm>
            <a:off x="45720" y="1325880"/>
            <a:ext cx="960120" cy="4983480"/>
          </a:xfrm>
          <a:prstGeom prst="rect">
            <a:avLst/>
          </a:prstGeom>
        </p:spPr>
      </p:pic>
      <p:pic>
        <p:nvPicPr>
          <p:cNvPr id="3" name="Image 1" descr="/mnt/data/ipa_assets/ipa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05840" y="502920"/>
            <a:ext cx="7360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LONGER-TERM PRIORITIES: 6–18 MONTHS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1417320" y="1106424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2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the machinery so this does not remain a report</a:t>
            </a:r>
            <a:endParaRPr lang="en-US" sz="1420" dirty="0"/>
          </a:p>
        </p:txBody>
      </p:sp>
      <p:sp>
        <p:nvSpPr>
          <p:cNvPr id="6" name="Text 2"/>
          <p:cNvSpPr/>
          <p:nvPr/>
        </p:nvSpPr>
        <p:spPr>
          <a:xfrm>
            <a:off x="1082351" y="1666074"/>
            <a:ext cx="7375849" cy="45537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Launch the national BO register, scalable to other entity types later</a:t>
            </a:r>
          </a:p>
          <a:p>
            <a:pPr marL="0" indent="0">
              <a:buNone/>
            </a:pPr>
            <a:endParaRPr lang="en-US" sz="1200" b="1" dirty="0">
              <a:latin typeface="Aptos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Consult on tailored ILG reforms that protect customary land but identify real control persons</a:t>
            </a:r>
          </a:p>
          <a:p>
            <a:pPr marL="0" indent="0">
              <a:buNone/>
            </a:pPr>
            <a:endParaRPr lang="en-US" sz="1200" b="1" dirty="0">
              <a:latin typeface="Aptos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Improve interagency data sharing between IPA, FASU and RPNGC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End result should be more prosecutions of legal persons for ML</a:t>
            </a:r>
          </a:p>
          <a:p>
            <a:pPr marL="0" indent="0">
              <a:buNone/>
            </a:pPr>
            <a:endParaRPr lang="en-US" sz="1200" b="1" dirty="0">
              <a:latin typeface="Aptos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Resource targeted forensic audits and enhanced due diligence for priority entities</a:t>
            </a:r>
          </a:p>
          <a:p>
            <a:pPr marL="0" indent="0">
              <a:buNone/>
            </a:pPr>
            <a:endParaRPr lang="en-US" sz="1200" b="1" dirty="0">
              <a:latin typeface="Aptos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Publish aggregate compliance reports so progress can be shown without exposing sensitive personal data</a:t>
            </a:r>
          </a:p>
          <a:p>
            <a:pPr marL="0" indent="0">
              <a:buNone/>
            </a:pPr>
            <a:endParaRPr lang="en-US" sz="1200" b="1" dirty="0">
              <a:solidFill>
                <a:srgbClr val="111111"/>
              </a:solidFill>
              <a:latin typeface="Aptos"/>
              <a:cs typeface="Arial" pitchFamily="34" charset="-12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/>
                <a:cs typeface="Arial" pitchFamily="34" charset="-120"/>
              </a:rPr>
              <a:t>Continue to raise awareness across both government and private sector to the risks posed by money laundering</a:t>
            </a:r>
            <a:endParaRPr lang="en-US" sz="2000" b="1" dirty="0">
              <a:latin typeface="Aptos"/>
            </a:endParaRPr>
          </a:p>
        </p:txBody>
      </p:sp>
      <p:sp>
        <p:nvSpPr>
          <p:cNvPr id="7" name="Text 3"/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/>
          <p:cNvPicPr>
            <a:picLocks noChangeAspect="1"/>
          </p:cNvPicPr>
          <p:nvPr/>
        </p:nvPicPr>
        <p:blipFill>
          <a:blip r:embed="rId3">
            <a:alphaModFix amt="58000"/>
          </a:blip>
          <a:srcRect l="5062" r="5062"/>
          <a:stretch/>
        </p:blipFill>
        <p:spPr>
          <a:xfrm>
            <a:off x="8138160" y="1325880"/>
            <a:ext cx="960120" cy="4983480"/>
          </a:xfrm>
          <a:prstGeom prst="rect">
            <a:avLst/>
          </a:prstGeom>
        </p:spPr>
      </p:pic>
      <p:pic>
        <p:nvPicPr>
          <p:cNvPr id="3" name="Image 1" descr="/mnt/data/ipa_assets/ipa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94360" y="502920"/>
            <a:ext cx="69494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STAKEHOLDERS CAN DO NOW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594360" y="1106424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2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Everybody has a piece of this</a:t>
            </a:r>
            <a:endParaRPr lang="en-US" sz="1420" dirty="0"/>
          </a:p>
        </p:txBody>
      </p:sp>
      <p:sp>
        <p:nvSpPr>
          <p:cNvPr id="6" name="Shape 2"/>
          <p:cNvSpPr/>
          <p:nvPr/>
        </p:nvSpPr>
        <p:spPr>
          <a:xfrm>
            <a:off x="777240" y="1691640"/>
            <a:ext cx="2148840" cy="530352"/>
          </a:xfrm>
          <a:prstGeom prst="roundRect">
            <a:avLst>
              <a:gd name="adj" fmla="val 13793"/>
            </a:avLst>
          </a:prstGeom>
          <a:solidFill>
            <a:srgbClr val="FFF3BF"/>
          </a:solidFill>
          <a:ln w="12700">
            <a:solidFill>
              <a:srgbClr val="FFF3B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941832" y="1801368"/>
            <a:ext cx="1819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Government / policy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154680" y="1737360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11111"/>
                </a:solidFill>
              </a:rPr>
              <a:t>Pass targeted reforms; fund the machinery; keep the action plan moving.</a:t>
            </a:r>
            <a:endParaRPr lang="en-US" sz="1320" dirty="0"/>
          </a:p>
        </p:txBody>
      </p:sp>
      <p:sp>
        <p:nvSpPr>
          <p:cNvPr id="9" name="Shape 5"/>
          <p:cNvSpPr/>
          <p:nvPr/>
        </p:nvSpPr>
        <p:spPr>
          <a:xfrm>
            <a:off x="777240" y="2651760"/>
            <a:ext cx="2148840" cy="530352"/>
          </a:xfrm>
          <a:prstGeom prst="roundRect">
            <a:avLst>
              <a:gd name="adj" fmla="val 13793"/>
            </a:avLst>
          </a:prstGeom>
          <a:solidFill>
            <a:srgbClr val="E8EEF7"/>
          </a:solidFill>
          <a:ln w="12700">
            <a:solidFill>
              <a:srgbClr val="E8EEF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941832" y="2761488"/>
            <a:ext cx="1819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Registrars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3154680" y="2697480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11111"/>
                </a:solidFill>
              </a:rPr>
              <a:t>Improve data quality; verify risk-based filings; share usable information quickly.</a:t>
            </a:r>
            <a:endParaRPr lang="en-US" sz="1320" dirty="0"/>
          </a:p>
        </p:txBody>
      </p:sp>
      <p:sp>
        <p:nvSpPr>
          <p:cNvPr id="12" name="Shape 8"/>
          <p:cNvSpPr/>
          <p:nvPr/>
        </p:nvSpPr>
        <p:spPr>
          <a:xfrm>
            <a:off x="777240" y="3611880"/>
            <a:ext cx="2148840" cy="530352"/>
          </a:xfrm>
          <a:prstGeom prst="roundRect">
            <a:avLst>
              <a:gd name="adj" fmla="val 13793"/>
            </a:avLst>
          </a:prstGeom>
          <a:solidFill>
            <a:srgbClr val="FFF3BF"/>
          </a:solidFill>
          <a:ln w="12700">
            <a:solidFill>
              <a:srgbClr val="FFF3B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941832" y="3721608"/>
            <a:ext cx="1819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Banks / Lawyers/Accountants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3154680" y="3657600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11111"/>
                </a:solidFill>
              </a:rPr>
              <a:t>Use registry data, ask BO questions, apply EDD where risk is higher (Banks already seem to be in good standing).</a:t>
            </a:r>
            <a:endParaRPr lang="en-US" sz="1320" dirty="0"/>
          </a:p>
        </p:txBody>
      </p:sp>
      <p:sp>
        <p:nvSpPr>
          <p:cNvPr id="15" name="Shape 11"/>
          <p:cNvSpPr/>
          <p:nvPr/>
        </p:nvSpPr>
        <p:spPr>
          <a:xfrm>
            <a:off x="777240" y="4572000"/>
            <a:ext cx="2148840" cy="530352"/>
          </a:xfrm>
          <a:prstGeom prst="roundRect">
            <a:avLst>
              <a:gd name="adj" fmla="val 13793"/>
            </a:avLst>
          </a:prstGeom>
          <a:solidFill>
            <a:srgbClr val="E8EEF7"/>
          </a:solidFill>
          <a:ln w="12700">
            <a:solidFill>
              <a:srgbClr val="E8EEF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2"/>
          <p:cNvSpPr/>
          <p:nvPr/>
        </p:nvSpPr>
        <p:spPr>
          <a:xfrm>
            <a:off x="941832" y="4681728"/>
            <a:ext cx="1819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FASU / Police</a:t>
            </a:r>
            <a:endParaRPr lang="en-US" sz="1350" dirty="0"/>
          </a:p>
        </p:txBody>
      </p:sp>
      <p:sp>
        <p:nvSpPr>
          <p:cNvPr id="17" name="Text 13"/>
          <p:cNvSpPr/>
          <p:nvPr/>
        </p:nvSpPr>
        <p:spPr>
          <a:xfrm>
            <a:off x="3154680" y="4617720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11111"/>
                </a:solidFill>
              </a:rPr>
              <a:t>Turn intelligence into court-ready referrals; build typologies; use IPA’s BO request policy.</a:t>
            </a:r>
            <a:endParaRPr lang="en-US" sz="1320" dirty="0"/>
          </a:p>
        </p:txBody>
      </p:sp>
      <p:sp>
        <p:nvSpPr>
          <p:cNvPr id="18" name="Text 14"/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/>
          <p:cNvPicPr>
            <a:picLocks noChangeAspect="1"/>
          </p:cNvPicPr>
          <p:nvPr/>
        </p:nvPicPr>
        <p:blipFill>
          <a:blip r:embed="rId3">
            <a:alphaModFix amt="58000"/>
          </a:blip>
          <a:srcRect l="5062" r="5062"/>
          <a:stretch/>
        </p:blipFill>
        <p:spPr>
          <a:xfrm>
            <a:off x="45720" y="1325880"/>
            <a:ext cx="960120" cy="4983480"/>
          </a:xfrm>
          <a:prstGeom prst="rect">
            <a:avLst/>
          </a:prstGeom>
        </p:spPr>
      </p:pic>
      <p:pic>
        <p:nvPicPr>
          <p:cNvPr id="3" name="Image 1" descr="/mnt/data/ipa_assets/ipa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4887" y="502920"/>
            <a:ext cx="7291873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SAFEGUARDS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1417320" y="1106424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2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Transparency does not mean thoughtless disclosure</a:t>
            </a:r>
            <a:endParaRPr lang="en-US" sz="1420" dirty="0"/>
          </a:p>
        </p:txBody>
      </p:sp>
      <p:sp>
        <p:nvSpPr>
          <p:cNvPr id="6" name="Text 2"/>
          <p:cNvSpPr/>
          <p:nvPr/>
        </p:nvSpPr>
        <p:spPr>
          <a:xfrm>
            <a:off x="1074887" y="1540764"/>
            <a:ext cx="7291873" cy="45537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Personal data protections still matter</a:t>
            </a:r>
            <a:endParaRPr lang="en-US" sz="2000" b="1" dirty="0">
              <a:latin typeface="Aptos"/>
            </a:endParaRPr>
          </a:p>
          <a:p>
            <a:pPr marL="0" indent="0">
              <a:buNone/>
            </a:pPr>
            <a:r>
              <a:rPr lang="en-US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Example: a BO register might not be suitable for full public searching in all respects</a:t>
            </a:r>
          </a:p>
          <a:p>
            <a:pPr marL="0" indent="0">
              <a:buNone/>
            </a:pPr>
            <a:endParaRPr lang="en-US" sz="1200" b="1" dirty="0">
              <a:latin typeface="Aptos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ILG sector needs reform, but must preserve customary land protections and legitimate collective rights</a:t>
            </a:r>
          </a:p>
          <a:p>
            <a:pPr marL="0" indent="0">
              <a:buNone/>
            </a:pPr>
            <a:r>
              <a:rPr lang="en-US" dirty="0">
                <a:solidFill>
                  <a:srgbClr val="111111"/>
                </a:solidFill>
                <a:latin typeface="Aptos"/>
                <a:cs typeface="Arial" pitchFamily="34" charset="-120"/>
              </a:rPr>
              <a:t>Widespread consultations need to strike the right balance</a:t>
            </a:r>
            <a:endParaRPr lang="en-US" dirty="0">
              <a:latin typeface="Aptos"/>
            </a:endParaRPr>
          </a:p>
          <a:p>
            <a:pPr marL="0" indent="0">
              <a:buNone/>
            </a:pPr>
            <a:endParaRPr lang="en-US" sz="1200" b="1" dirty="0">
              <a:solidFill>
                <a:srgbClr val="111111"/>
              </a:solidFill>
              <a:latin typeface="Aptos"/>
              <a:ea typeface="Arial" pitchFamily="34" charset="-122"/>
              <a:cs typeface="Arial" pitchFamily="34" charset="-12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Small community bodies should not be overburdened with unnecessary compliance machinery</a:t>
            </a:r>
            <a:endParaRPr lang="en-US" sz="2000" b="1" dirty="0">
              <a:latin typeface="Aptos"/>
            </a:endParaRPr>
          </a:p>
          <a:p>
            <a:pPr marL="0" indent="0">
              <a:buNone/>
            </a:pPr>
            <a:endParaRPr lang="en-US" sz="1200" b="1" dirty="0">
              <a:solidFill>
                <a:srgbClr val="111111"/>
              </a:solidFill>
              <a:latin typeface="Aptos"/>
              <a:ea typeface="Arial" pitchFamily="34" charset="-122"/>
              <a:cs typeface="Arial" pitchFamily="34" charset="-12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Risk-based reform means targeted reform, not maximum paperwork for everyone.</a:t>
            </a:r>
            <a:endParaRPr lang="en-US" sz="2000" b="1" dirty="0">
              <a:latin typeface="Aptos"/>
            </a:endParaRPr>
          </a:p>
        </p:txBody>
      </p:sp>
      <p:sp>
        <p:nvSpPr>
          <p:cNvPr id="7" name="Text 3"/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/>
          <p:cNvPicPr>
            <a:picLocks noChangeAspect="1"/>
          </p:cNvPicPr>
          <p:nvPr/>
        </p:nvPicPr>
        <p:blipFill>
          <a:blip r:embed="rId3">
            <a:alphaModFix amt="58000"/>
          </a:blip>
          <a:srcRect l="5062" r="5062"/>
          <a:stretch/>
        </p:blipFill>
        <p:spPr>
          <a:xfrm>
            <a:off x="8138160" y="1325880"/>
            <a:ext cx="960120" cy="4983480"/>
          </a:xfrm>
          <a:prstGeom prst="rect">
            <a:avLst/>
          </a:prstGeom>
        </p:spPr>
      </p:pic>
      <p:pic>
        <p:nvPicPr>
          <p:cNvPr id="3" name="Image 1" descr="/mnt/data/ipa_assets/ipa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94360" y="502920"/>
            <a:ext cx="68122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BOTTOM LINE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594360" y="1106424"/>
            <a:ext cx="6812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2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one-minute version</a:t>
            </a:r>
            <a:endParaRPr lang="en-US" sz="1420" dirty="0"/>
          </a:p>
        </p:txBody>
      </p:sp>
      <p:sp>
        <p:nvSpPr>
          <p:cNvPr id="6" name="Text 2"/>
          <p:cNvSpPr/>
          <p:nvPr/>
        </p:nvSpPr>
        <p:spPr>
          <a:xfrm>
            <a:off x="685800" y="1572768"/>
            <a:ext cx="7452360" cy="4983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PNG has made real progress. The IPA register and new Associations Act are not mere cosmetic improvements</a:t>
            </a:r>
          </a:p>
          <a:p>
            <a:pPr marL="0" indent="0">
              <a:buNone/>
            </a:pPr>
            <a:endParaRPr lang="en-US" sz="2200" b="1" dirty="0">
              <a:latin typeface="Aptos"/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The main unfinished work is around –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Legal reforms to ensure ownership/control transparency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ILG transparency/reform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Practical enforcement follow-through</a:t>
            </a:r>
          </a:p>
          <a:p>
            <a:pPr marL="0" indent="0">
              <a:buNone/>
            </a:pPr>
            <a:endParaRPr lang="en-US" sz="1200" b="1" dirty="0">
              <a:solidFill>
                <a:srgbClr val="111111"/>
              </a:solidFill>
              <a:latin typeface="Aptos"/>
              <a:ea typeface="Arial" pitchFamily="34" charset="-122"/>
              <a:cs typeface="Arial" pitchFamily="34" charset="-120"/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Ongoing process: if you have questions, come across additional/new info, let IPA know</a:t>
            </a:r>
          </a:p>
          <a:p>
            <a:pPr marL="0" indent="0">
              <a:buNone/>
            </a:pPr>
            <a:endParaRPr lang="en-US" sz="1200" b="1" dirty="0">
              <a:solidFill>
                <a:srgbClr val="111111"/>
              </a:solidFill>
              <a:latin typeface="Aptos"/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This LPRA will be updated over time as events change and feedback is not just welcomed, it is essential</a:t>
            </a:r>
          </a:p>
          <a:p>
            <a:pPr marL="0" indent="0">
              <a:buNone/>
            </a:pPr>
            <a:endParaRPr lang="en-US" sz="1200" b="1" dirty="0">
              <a:solidFill>
                <a:srgbClr val="111111"/>
              </a:solidFill>
              <a:latin typeface="Aptos"/>
              <a:ea typeface="Arial" pitchFamily="34" charset="-122"/>
              <a:cs typeface="Arial" pitchFamily="34" charset="-120"/>
            </a:endParaRPr>
          </a:p>
          <a:p>
            <a:r>
              <a:rPr lang="en-US" sz="2200" b="1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This is not about accusing ordinary legal persons: is it intended to put PNG on a path to compliance</a:t>
            </a:r>
          </a:p>
          <a:p>
            <a:pPr marL="0" indent="0">
              <a:buNone/>
            </a:pPr>
            <a:endParaRPr lang="en-US" sz="2200" b="1" dirty="0">
              <a:solidFill>
                <a:srgbClr val="111111"/>
              </a:solidFill>
              <a:latin typeface="Aptos"/>
              <a:ea typeface="Arial" pitchFamily="34" charset="-122"/>
              <a:cs typeface="Arial" pitchFamily="34" charset="-120"/>
            </a:endParaRPr>
          </a:p>
          <a:p>
            <a:pPr marL="0" indent="0">
              <a:buNone/>
            </a:pPr>
            <a:endParaRPr lang="en-US" sz="1640" dirty="0"/>
          </a:p>
        </p:txBody>
      </p:sp>
      <p:sp>
        <p:nvSpPr>
          <p:cNvPr id="7" name="Text 3"/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/>
          <p:cNvPicPr>
            <a:picLocks noChangeAspect="1"/>
          </p:cNvPicPr>
          <p:nvPr/>
        </p:nvPicPr>
        <p:blipFill>
          <a:blip r:embed="rId3">
            <a:alphaModFix amt="58000"/>
          </a:blip>
          <a:srcRect l="5062" r="5062"/>
          <a:stretch/>
        </p:blipFill>
        <p:spPr>
          <a:xfrm>
            <a:off x="45720" y="1325880"/>
            <a:ext cx="960120" cy="4983480"/>
          </a:xfrm>
          <a:prstGeom prst="rect">
            <a:avLst/>
          </a:prstGeom>
        </p:spPr>
      </p:pic>
      <p:pic>
        <p:nvPicPr>
          <p:cNvPr id="3" name="Image 1" descr="/mnt/data/ipa_assets/ipa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65556" y="502920"/>
            <a:ext cx="730120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FATF, APG AND MUTUAL EVALUATIONS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1417320" y="1106424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1420" dirty="0"/>
          </a:p>
        </p:txBody>
      </p:sp>
      <p:sp>
        <p:nvSpPr>
          <p:cNvPr id="6" name="Text 2"/>
          <p:cNvSpPr/>
          <p:nvPr/>
        </p:nvSpPr>
        <p:spPr>
          <a:xfrm>
            <a:off x="1065556" y="1106425"/>
            <a:ext cx="7941283" cy="556869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The role of the Asia/Pacific Group (APG)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FATF uses regional bodies to undertake compliance inspections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PNG is evaluated by APG on a continuing basis</a:t>
            </a:r>
          </a:p>
          <a:p>
            <a:pPr lvl="1"/>
            <a:endParaRPr lang="en-US" sz="700" dirty="0">
              <a:solidFill>
                <a:srgbClr val="111111"/>
              </a:solidFill>
              <a:latin typeface="Aptos" panose="020B0004020202020204"/>
              <a:ea typeface="Arial" pitchFamily="34" charset="-122"/>
              <a:cs typeface="Arial" pitchFamily="34" charset="-12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 panose="020B0004020202020204"/>
                <a:cs typeface="Arial" pitchFamily="34" charset="-120"/>
              </a:rPr>
              <a:t>APG conducts “Mutual Evaluations” of its countries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/>
              </a:rPr>
              <a:t>A major whole-of-economy review of a country's AML/CFT framework</a:t>
            </a:r>
          </a:p>
          <a:p>
            <a:endParaRPr lang="en-US" sz="800" dirty="0">
              <a:latin typeface="Aptos" panose="020B0004020202020204"/>
            </a:endParaRPr>
          </a:p>
          <a:p>
            <a:pPr marL="0" indent="0">
              <a:buNone/>
            </a:pPr>
            <a:r>
              <a:rPr lang="en-US" sz="2000" b="1" dirty="0">
                <a:latin typeface="Aptos" panose="020B0004020202020204"/>
              </a:rPr>
              <a:t>APG issues a Mutual Evaluation Report (MER)</a:t>
            </a:r>
          </a:p>
          <a:p>
            <a:pPr lvl="1"/>
            <a:r>
              <a:rPr lang="en-US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• An MER looks at many things, including legal frameworks, data collection and analysis, and practical effectiveness for AML/CFT</a:t>
            </a:r>
          </a:p>
          <a:p>
            <a:pPr lvl="1"/>
            <a:r>
              <a:rPr lang="en-US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• It is not enough to say “we have a law,” actual implementation is critical</a:t>
            </a:r>
          </a:p>
          <a:p>
            <a:pPr lvl="1"/>
            <a:r>
              <a:rPr lang="en-US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• FASU plays a key role interacting with APG for PNG</a:t>
            </a:r>
          </a:p>
          <a:p>
            <a:pPr marL="0" indent="0">
              <a:buNone/>
            </a:pPr>
            <a:endParaRPr lang="en-US" sz="800" dirty="0">
              <a:latin typeface="Aptos" panose="020B0004020202020204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111111"/>
                </a:solidFill>
                <a:latin typeface="Aptos" panose="020B0004020202020204"/>
                <a:cs typeface="Arial" pitchFamily="34" charset="-120"/>
              </a:rPr>
              <a:t>PNG 2024 MER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cs typeface="Arial" pitchFamily="34" charset="-120"/>
              </a:rPr>
              <a:t>Indicated significant gaps in compliance with FATF Recommendations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cs typeface="Arial" pitchFamily="34" charset="-120"/>
              </a:rPr>
              <a:t>Problems found across several sectors and as persistent for many years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cs typeface="Arial" pitchFamily="34" charset="-120"/>
              </a:rPr>
              <a:t>Found gaps in legal frameworks and, often, lack of practical implementation</a:t>
            </a:r>
          </a:p>
          <a:p>
            <a:endParaRPr lang="en-US" sz="1000" dirty="0">
              <a:solidFill>
                <a:srgbClr val="111111"/>
              </a:solidFill>
              <a:latin typeface="Aptos" panose="020B0004020202020204"/>
              <a:cs typeface="Arial" pitchFamily="34" charset="-120"/>
            </a:endParaRPr>
          </a:p>
          <a:p>
            <a:r>
              <a:rPr lang="en-US" sz="2000" b="1" dirty="0">
                <a:solidFill>
                  <a:srgbClr val="FF0000"/>
                </a:solidFill>
                <a:latin typeface="Aptos" panose="020B0004020202020204"/>
                <a:cs typeface="Arial" pitchFamily="34" charset="-120"/>
              </a:rPr>
              <a:t>PNG was placed on grey-list after the 2024 MER</a:t>
            </a:r>
          </a:p>
          <a:p>
            <a:endParaRPr lang="en-US" sz="800" dirty="0">
              <a:solidFill>
                <a:srgbClr val="111111"/>
              </a:solidFill>
              <a:latin typeface="Aptos" panose="020B0004020202020204"/>
              <a:cs typeface="Arial" pitchFamily="34" charset="-120"/>
            </a:endParaRPr>
          </a:p>
          <a:p>
            <a:r>
              <a:rPr lang="en-US" sz="2000" b="1" dirty="0">
                <a:solidFill>
                  <a:srgbClr val="111111"/>
                </a:solidFill>
                <a:latin typeface="Aptos" panose="020B0004020202020204"/>
                <a:cs typeface="Arial" pitchFamily="34" charset="-120"/>
              </a:rPr>
              <a:t>One deficiency noted in MER involves “legal persons”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11111"/>
                </a:solidFill>
                <a:latin typeface="Aptos" panose="020B0004020202020204"/>
                <a:cs typeface="Arial" pitchFamily="34" charset="-120"/>
              </a:rPr>
              <a:t>This deficiency was first revealed in a 2017 National Risk Assessment</a:t>
            </a:r>
          </a:p>
        </p:txBody>
      </p:sp>
      <p:sp>
        <p:nvSpPr>
          <p:cNvPr id="7" name="Text 3"/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25D5FA-CA4E-0F65-A4AB-C48B64A0C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5206"/>
            <a:ext cx="9144000" cy="687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4937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C853A-245B-2FAF-0BE7-964F13C60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>
            <a:extLst>
              <a:ext uri="{FF2B5EF4-FFF2-40B4-BE49-F238E27FC236}">
                <a16:creationId xmlns:a16="http://schemas.microsoft.com/office/drawing/2014/main" id="{B8534D18-E170-8584-47F3-614075B1F0B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8000"/>
          </a:blip>
          <a:srcRect l="5062" r="5062"/>
          <a:stretch/>
        </p:blipFill>
        <p:spPr>
          <a:xfrm>
            <a:off x="45720" y="1325880"/>
            <a:ext cx="960120" cy="4983480"/>
          </a:xfrm>
          <a:prstGeom prst="rect">
            <a:avLst/>
          </a:prstGeom>
        </p:spPr>
      </p:pic>
      <p:pic>
        <p:nvPicPr>
          <p:cNvPr id="3" name="Image 1" descr="/mnt/data/ipa_assets/ipa_logo.png">
            <a:extLst>
              <a:ext uri="{FF2B5EF4-FFF2-40B4-BE49-F238E27FC236}">
                <a16:creationId xmlns:a16="http://schemas.microsoft.com/office/drawing/2014/main" id="{7E34D37D-2538-2842-7781-E4C99A225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397B7280-654E-A100-84D6-2C023E2BB3DB}"/>
              </a:ext>
            </a:extLst>
          </p:cNvPr>
          <p:cNvSpPr/>
          <p:nvPr/>
        </p:nvSpPr>
        <p:spPr>
          <a:xfrm>
            <a:off x="1091683" y="109261"/>
            <a:ext cx="727507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“LEGAL PERSONS”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B273F5BF-6AC1-D112-F977-2F6BA35EA010}"/>
              </a:ext>
            </a:extLst>
          </p:cNvPr>
          <p:cNvSpPr/>
          <p:nvPr/>
        </p:nvSpPr>
        <p:spPr>
          <a:xfrm>
            <a:off x="1417320" y="1106424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C3C4E316-6675-EF65-C20D-6DE6DBAAFC2F}"/>
              </a:ext>
            </a:extLst>
          </p:cNvPr>
          <p:cNvSpPr/>
          <p:nvPr/>
        </p:nvSpPr>
        <p:spPr>
          <a:xfrm>
            <a:off x="1259633" y="1572768"/>
            <a:ext cx="7290007" cy="45537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C96772B3-B2AD-9B87-1720-67D9FCC4FADE}"/>
              </a:ext>
            </a:extLst>
          </p:cNvPr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A6373F-8C9F-F3F1-C4A0-ADA177F5B9B7}"/>
              </a:ext>
            </a:extLst>
          </p:cNvPr>
          <p:cNvSpPr txBox="1"/>
          <p:nvPr/>
        </p:nvSpPr>
        <p:spPr>
          <a:xfrm>
            <a:off x="1005841" y="663854"/>
            <a:ext cx="8138160" cy="629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FATF Recommendation 24 concerns “legal persons”</a:t>
            </a:r>
          </a:p>
          <a:p>
            <a:pPr>
              <a:spcAft>
                <a:spcPts val="800"/>
              </a:spcAft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legal person is an incorporated entity with its own independent legal existence</a:t>
            </a:r>
          </a:p>
          <a:p>
            <a:pPr>
              <a:spcAft>
                <a:spcPts val="800"/>
              </a:spcAft>
            </a:pPr>
            <a:r>
              <a:rPr lang="en-US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Legal Persons in PNG:</a:t>
            </a:r>
          </a:p>
          <a:p>
            <a:pPr marL="742950" lvl="1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7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Companies (and overseas companies)</a:t>
            </a:r>
          </a:p>
          <a:p>
            <a:pPr marL="742950" lvl="1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7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Business Groups</a:t>
            </a:r>
          </a:p>
          <a:p>
            <a:pPr marL="742950" lvl="1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7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Associations</a:t>
            </a:r>
          </a:p>
          <a:p>
            <a:pPr marL="742950" lvl="1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7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Co-operatives</a:t>
            </a:r>
          </a:p>
          <a:p>
            <a:pPr marL="742950" lvl="1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7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Incorporated Land Groups</a:t>
            </a:r>
          </a:p>
          <a:p>
            <a:pPr marL="742950" lvl="1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7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Does </a:t>
            </a:r>
            <a:r>
              <a:rPr lang="en-US" sz="1700" u="sng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not</a:t>
            </a:r>
            <a:r>
              <a:rPr lang="en-US" sz="17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include unincorporated entities like trusts or business names: Rec 25</a:t>
            </a:r>
          </a:p>
          <a:p>
            <a:pPr>
              <a:spcAft>
                <a:spcPts val="800"/>
              </a:spcAft>
            </a:pPr>
            <a:r>
              <a:rPr lang="en-US" sz="2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Recommendation 24 requirements (extremely summarized)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Countries must be able to identify all “owners/controllers” of a legal person</a:t>
            </a:r>
          </a:p>
          <a:p>
            <a:pPr marL="742950" lvl="1" indent="-285750"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a company, that’s its shareholders and directors in the IPA register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BUT, “Owners/controllers” defined broadly to include persons </a:t>
            </a:r>
            <a:r>
              <a:rPr lang="en-US" u="sng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not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officially named </a:t>
            </a:r>
          </a:p>
          <a:p>
            <a:pPr marL="742950" lvl="1" indent="-285750"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17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“Front companies” example: named shareholders not the real owners</a:t>
            </a:r>
          </a:p>
          <a:p>
            <a:pPr>
              <a:spcAft>
                <a:spcPts val="800"/>
              </a:spcAft>
            </a:pPr>
            <a:r>
              <a:rPr lang="en-US" dirty="0"/>
              <a:t>A </a:t>
            </a:r>
            <a:r>
              <a:rPr lang="en-US" b="1" dirty="0">
                <a:solidFill>
                  <a:srgbClr val="C00000"/>
                </a:solidFill>
              </a:rPr>
              <a:t>“beneficial owner</a:t>
            </a:r>
            <a:r>
              <a:rPr lang="en-US" dirty="0">
                <a:solidFill>
                  <a:srgbClr val="C00000"/>
                </a:solidFill>
              </a:rPr>
              <a:t>” </a:t>
            </a:r>
            <a:r>
              <a:rPr lang="en-US" dirty="0"/>
              <a:t>is the </a:t>
            </a:r>
            <a:r>
              <a:rPr lang="en-US" u="sng" dirty="0"/>
              <a:t>natural</a:t>
            </a:r>
            <a:r>
              <a:rPr lang="en-US" dirty="0"/>
              <a:t> person who ultimately owns or controls a legal person, even if that person is not named in the register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Real people, not corporate shells, are “beneficial owners”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4712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1A605-07D3-55B2-273F-168F29AAA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>
            <a:extLst>
              <a:ext uri="{FF2B5EF4-FFF2-40B4-BE49-F238E27FC236}">
                <a16:creationId xmlns:a16="http://schemas.microsoft.com/office/drawing/2014/main" id="{477F2038-24B0-A0D4-79B7-096B8C51023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8000"/>
          </a:blip>
          <a:srcRect l="5062" r="5062"/>
          <a:stretch/>
        </p:blipFill>
        <p:spPr>
          <a:xfrm>
            <a:off x="45720" y="1325880"/>
            <a:ext cx="960120" cy="4983480"/>
          </a:xfrm>
          <a:prstGeom prst="rect">
            <a:avLst/>
          </a:prstGeom>
        </p:spPr>
      </p:pic>
      <p:pic>
        <p:nvPicPr>
          <p:cNvPr id="3" name="Image 1" descr="/mnt/data/ipa_assets/ipa_logo.png">
            <a:extLst>
              <a:ext uri="{FF2B5EF4-FFF2-40B4-BE49-F238E27FC236}">
                <a16:creationId xmlns:a16="http://schemas.microsoft.com/office/drawing/2014/main" id="{D52B6796-7834-B78A-702B-B86425BB8D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E6FC23D1-CFAF-99A0-DDC0-7D801C001300}"/>
              </a:ext>
            </a:extLst>
          </p:cNvPr>
          <p:cNvSpPr/>
          <p:nvPr/>
        </p:nvSpPr>
        <p:spPr>
          <a:xfrm>
            <a:off x="1091381" y="306995"/>
            <a:ext cx="7275379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LEGAL PERSONS RISK ASSESSMENT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5E45AB76-3BC8-B523-9B6B-44CCE03E4AD2}"/>
              </a:ext>
            </a:extLst>
          </p:cNvPr>
          <p:cNvSpPr/>
          <p:nvPr/>
        </p:nvSpPr>
        <p:spPr>
          <a:xfrm>
            <a:off x="1417320" y="1106424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6624B09D-F7BB-3DB8-43D0-200DDCE4B16A}"/>
              </a:ext>
            </a:extLst>
          </p:cNvPr>
          <p:cNvSpPr/>
          <p:nvPr/>
        </p:nvSpPr>
        <p:spPr>
          <a:xfrm>
            <a:off x="1259633" y="1572768"/>
            <a:ext cx="7290007" cy="45537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5E894CBE-36A0-0C51-F7EC-D9F695FBD9A5}"/>
              </a:ext>
            </a:extLst>
          </p:cNvPr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84DA21-60E4-25E4-4CEC-7C7EE49027E6}"/>
              </a:ext>
            </a:extLst>
          </p:cNvPr>
          <p:cNvSpPr txBox="1"/>
          <p:nvPr/>
        </p:nvSpPr>
        <p:spPr>
          <a:xfrm>
            <a:off x="1005840" y="909131"/>
            <a:ext cx="8138159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Countries must conduct a Legal Persons Risk Assessment (LPRA) of the money-laundering and terrorist finance risks posed by their legal persons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Lack of LPRA was a major gap in PNG compliance efforts</a:t>
            </a:r>
          </a:p>
          <a:p>
            <a:pPr>
              <a:spcAft>
                <a:spcPts val="800"/>
              </a:spcAft>
            </a:pPr>
            <a:r>
              <a:rPr lang="en-US" sz="2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IPA is the Lead Agency for the PNG LPRA</a:t>
            </a:r>
          </a:p>
          <a:p>
            <a:pPr>
              <a:spcAft>
                <a:spcPts val="800"/>
              </a:spcAft>
            </a:pPr>
            <a:r>
              <a:rPr lang="en-US" sz="2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LPRA completed July 1, 2026 and available on IPA business entity website</a:t>
            </a:r>
          </a:p>
          <a:p>
            <a:pPr>
              <a:spcAft>
                <a:spcPts val="800"/>
              </a:spcAft>
            </a:pPr>
            <a:r>
              <a:rPr lang="en-US" sz="2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 is in the LPRA? Broadly speaking, it assesses—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legal frameworks under which legal persons are formed, with particular emphasis on transparency of ownership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practical way Registrars maintain information and provide oversight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Whether there are known cases or other evidence of Money-Laundering (ML) or Terrorist Financing (TF) involving legal persons</a:t>
            </a:r>
          </a:p>
          <a:p>
            <a:pPr>
              <a:spcAft>
                <a:spcPts val="800"/>
              </a:spcAft>
            </a:pPr>
            <a:r>
              <a:rPr lang="en-US" sz="2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LPRA then assigns a risk rating to each legal person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PNG, risk rated from low to high on a 1-5 scale for both ML and TF</a:t>
            </a:r>
          </a:p>
          <a:p>
            <a:pPr>
              <a:spcAft>
                <a:spcPts val="800"/>
              </a:spcAft>
            </a:pPr>
            <a:r>
              <a:rPr lang="en-US" sz="2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Finally, the LPRA provides detailed suggestions aimed at compliance</a:t>
            </a:r>
          </a:p>
          <a:p>
            <a:pPr>
              <a:spcAft>
                <a:spcPts val="800"/>
              </a:spcAft>
            </a:pPr>
            <a:r>
              <a:rPr lang="en-US" sz="2400" b="1" kern="100" dirty="0">
                <a:solidFill>
                  <a:srgbClr val="FF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*The LPRA is not an accusation of wrongdoing: it is a roadmap to compliance.</a:t>
            </a:r>
          </a:p>
          <a:p>
            <a:pPr marR="0" lvl="0"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8214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/>
          <p:cNvPicPr>
            <a:picLocks noChangeAspect="1"/>
          </p:cNvPicPr>
          <p:nvPr/>
        </p:nvPicPr>
        <p:blipFill>
          <a:blip r:embed="rId3">
            <a:alphaModFix amt="75000"/>
          </a:blip>
          <a:srcRect t="23448" b="23448"/>
          <a:stretch/>
        </p:blipFill>
        <p:spPr>
          <a:xfrm>
            <a:off x="7086600" y="1325880"/>
            <a:ext cx="2011680" cy="4983480"/>
          </a:xfrm>
          <a:prstGeom prst="rect">
            <a:avLst/>
          </a:prstGeom>
        </p:spPr>
      </p:pic>
      <p:pic>
        <p:nvPicPr>
          <p:cNvPr id="3" name="Image 1" descr="/mnt/data/ipa_assets/ipa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26571" y="1586205"/>
            <a:ext cx="6760029" cy="162352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11111"/>
                </a:solidFill>
              </a:rPr>
              <a:t>THE PNG </a:t>
            </a:r>
          </a:p>
          <a:p>
            <a:pPr marL="0" indent="0" algn="l">
              <a:buNone/>
            </a:pPr>
            <a:r>
              <a:rPr lang="en-US" sz="2800" b="1" dirty="0">
                <a:solidFill>
                  <a:srgbClr val="111111"/>
                </a:solidFill>
              </a:rPr>
              <a:t>LEGAL PERSONS RISK ASSESSMENT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326571" y="3738776"/>
            <a:ext cx="6559421" cy="1803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i="1" dirty="0">
                <a:solidFill>
                  <a:srgbClr val="595959"/>
                </a:solidFill>
              </a:rPr>
              <a:t>METHODOLOGY </a:t>
            </a:r>
          </a:p>
          <a:p>
            <a:pPr marL="0" indent="0">
              <a:buNone/>
            </a:pPr>
            <a:r>
              <a:rPr lang="en-US" sz="2800" i="1" dirty="0">
                <a:solidFill>
                  <a:srgbClr val="595959"/>
                </a:solidFill>
              </a:rPr>
              <a:t>FINDINGS </a:t>
            </a:r>
          </a:p>
          <a:p>
            <a:pPr marL="0" indent="0">
              <a:buNone/>
            </a:pPr>
            <a:r>
              <a:rPr lang="en-US" sz="2800" i="1" dirty="0">
                <a:solidFill>
                  <a:srgbClr val="595959"/>
                </a:solidFill>
              </a:rPr>
              <a:t>RISK RATINGS RECOMMENDATIONS</a:t>
            </a:r>
            <a:endParaRPr lang="en-US" sz="2800" dirty="0"/>
          </a:p>
        </p:txBody>
      </p:sp>
      <p:sp>
        <p:nvSpPr>
          <p:cNvPr id="6" name="Text 2"/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ipa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502920"/>
            <a:ext cx="67665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LEGAL PERSONS WERE COVERED?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594360" y="1106424"/>
            <a:ext cx="6766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1420" dirty="0"/>
          </a:p>
        </p:txBody>
      </p:sp>
      <p:sp>
        <p:nvSpPr>
          <p:cNvPr id="5" name="Shape 2"/>
          <p:cNvSpPr/>
          <p:nvPr/>
        </p:nvSpPr>
        <p:spPr>
          <a:xfrm>
            <a:off x="685800" y="1664208"/>
            <a:ext cx="2331720" cy="3611880"/>
          </a:xfrm>
          <a:prstGeom prst="roundRect">
            <a:avLst>
              <a:gd name="adj" fmla="val 2745"/>
            </a:avLst>
          </a:prstGeom>
          <a:solidFill>
            <a:srgbClr val="EFEFEA"/>
          </a:solidFill>
          <a:ln w="12700">
            <a:solidFill>
              <a:srgbClr val="D0D0D0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41248" y="1856232"/>
            <a:ext cx="20299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11111"/>
                </a:solidFill>
              </a:rPr>
              <a:t>IPA administered entities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914400" y="2468880"/>
            <a:ext cx="1874520" cy="1463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80" dirty="0">
                <a:solidFill>
                  <a:srgbClr val="111111"/>
                </a:solidFill>
              </a:rPr>
              <a:t>• </a:t>
            </a:r>
            <a:r>
              <a:rPr lang="en-US" sz="1400" dirty="0">
                <a:solidFill>
                  <a:srgbClr val="111111"/>
                </a:solidFill>
              </a:rPr>
              <a:t>Companies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11111"/>
                </a:solidFill>
              </a:rPr>
              <a:t>• Overseas companies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11111"/>
                </a:solidFill>
              </a:rPr>
              <a:t>• Business Groups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11111"/>
                </a:solidFill>
              </a:rPr>
              <a:t>• Associations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886968" y="461772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595959"/>
                </a:solidFill>
              </a:rPr>
              <a:t>Core for-profit business entities and a nonprofit (associations)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3320392" y="1691640"/>
            <a:ext cx="2331720" cy="3611880"/>
          </a:xfrm>
          <a:prstGeom prst="roundRect">
            <a:avLst>
              <a:gd name="adj" fmla="val 2745"/>
            </a:avLst>
          </a:prstGeom>
          <a:solidFill>
            <a:srgbClr val="FFF3BF"/>
          </a:solidFill>
          <a:ln w="12700">
            <a:solidFill>
              <a:srgbClr val="D0D0D0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3584448" y="1856232"/>
            <a:ext cx="20299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11111"/>
                </a:solidFill>
              </a:rPr>
              <a:t>Department of Lands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3657600" y="2468880"/>
            <a:ext cx="1874520" cy="1463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111"/>
                </a:solidFill>
              </a:rPr>
              <a:t>• Incorporated Land Groups (ILGs)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3520440" y="4617720"/>
            <a:ext cx="202996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595959"/>
                </a:solidFill>
              </a:rPr>
              <a:t>Customary land / extractives sensitivity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5897880" y="1664208"/>
            <a:ext cx="2331720" cy="3611880"/>
          </a:xfrm>
          <a:prstGeom prst="roundRect">
            <a:avLst>
              <a:gd name="adj" fmla="val 2745"/>
            </a:avLst>
          </a:prstGeom>
          <a:solidFill>
            <a:srgbClr val="E8EEF7"/>
          </a:solidFill>
          <a:ln w="12700">
            <a:solidFill>
              <a:srgbClr val="D0D0D0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053328" y="1856232"/>
            <a:ext cx="20299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11111"/>
                </a:solidFill>
              </a:rPr>
              <a:t>Co-operatives Unit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6126480" y="2468880"/>
            <a:ext cx="1874520" cy="1463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80" dirty="0">
                <a:solidFill>
                  <a:srgbClr val="111111"/>
                </a:solidFill>
              </a:rPr>
              <a:t>• </a:t>
            </a:r>
            <a:r>
              <a:rPr lang="en-US" sz="1400" dirty="0">
                <a:solidFill>
                  <a:srgbClr val="111111"/>
                </a:solidFill>
              </a:rPr>
              <a:t>Co-operative societies</a:t>
            </a:r>
            <a:endParaRPr lang="en-US" sz="1380" dirty="0"/>
          </a:p>
        </p:txBody>
      </p:sp>
      <p:sp>
        <p:nvSpPr>
          <p:cNvPr id="16" name="Text 13"/>
          <p:cNvSpPr/>
          <p:nvPr/>
        </p:nvSpPr>
        <p:spPr>
          <a:xfrm>
            <a:off x="6099048" y="461772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595959"/>
                </a:solidFill>
              </a:rPr>
              <a:t>Local member-based for-profit enterprises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A39AD-3944-FA57-CABB-CDB9D1C52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>
            <a:extLst>
              <a:ext uri="{FF2B5EF4-FFF2-40B4-BE49-F238E27FC236}">
                <a16:creationId xmlns:a16="http://schemas.microsoft.com/office/drawing/2014/main" id="{9156DA97-4862-05C3-16A6-B2BE93B8FC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8000"/>
          </a:blip>
          <a:srcRect l="5062" r="5062"/>
          <a:stretch/>
        </p:blipFill>
        <p:spPr>
          <a:xfrm>
            <a:off x="45720" y="1325880"/>
            <a:ext cx="960120" cy="4983480"/>
          </a:xfrm>
          <a:prstGeom prst="rect">
            <a:avLst/>
          </a:prstGeom>
        </p:spPr>
      </p:pic>
      <p:pic>
        <p:nvPicPr>
          <p:cNvPr id="3" name="Image 1" descr="/mnt/data/ipa_assets/ipa_logo.png">
            <a:extLst>
              <a:ext uri="{FF2B5EF4-FFF2-40B4-BE49-F238E27FC236}">
                <a16:creationId xmlns:a16="http://schemas.microsoft.com/office/drawing/2014/main" id="{ADEBB992-6AD8-437F-0701-87E3355845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C12BBA05-B85B-B456-CF05-610ABBFFBF14}"/>
              </a:ext>
            </a:extLst>
          </p:cNvPr>
          <p:cNvSpPr/>
          <p:nvPr/>
        </p:nvSpPr>
        <p:spPr>
          <a:xfrm>
            <a:off x="1005841" y="69987"/>
            <a:ext cx="7360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Arial"/>
              </a:rPr>
              <a:t>INVESTIGATION FACTORS FOR ASSESSMENT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17E8C365-9824-1251-F83F-299E2FA6E549}"/>
              </a:ext>
            </a:extLst>
          </p:cNvPr>
          <p:cNvSpPr/>
          <p:nvPr/>
        </p:nvSpPr>
        <p:spPr>
          <a:xfrm>
            <a:off x="1417320" y="1106424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F78DC661-B81F-5EFE-43D8-7102625DDBEB}"/>
              </a:ext>
            </a:extLst>
          </p:cNvPr>
          <p:cNvSpPr/>
          <p:nvPr/>
        </p:nvSpPr>
        <p:spPr>
          <a:xfrm>
            <a:off x="1259633" y="1572768"/>
            <a:ext cx="7290007" cy="45537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96112774-5DDF-82A9-799F-E3AB4B1E1286}"/>
              </a:ext>
            </a:extLst>
          </p:cNvPr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D5E23D-316E-48C9-E0A4-C40B18CB6386}"/>
              </a:ext>
            </a:extLst>
          </p:cNvPr>
          <p:cNvSpPr txBox="1"/>
          <p:nvPr/>
        </p:nvSpPr>
        <p:spPr>
          <a:xfrm>
            <a:off x="594360" y="557728"/>
            <a:ext cx="8661607" cy="6191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</a:t>
            </a: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FATF provides general guidelines that IPA followed</a:t>
            </a:r>
          </a:p>
          <a:p>
            <a:pPr lvl="1">
              <a:spcAft>
                <a:spcPts val="800"/>
              </a:spcAft>
            </a:pPr>
            <a:r>
              <a:rPr kumimoji="0" lang="en-US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1. Review the law governing each legal person</a:t>
            </a:r>
          </a:p>
          <a:p>
            <a:pPr marL="1200150" lvl="2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700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Formation requirements, focusing on transparency/beneficial owners </a:t>
            </a:r>
          </a:p>
          <a:p>
            <a:pPr marL="1200150" lvl="2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700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Public availability of information and how often it is updated</a:t>
            </a:r>
          </a:p>
          <a:p>
            <a:pPr marL="1200150" lvl="2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700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Annual returns and compliance for non-filing </a:t>
            </a:r>
          </a:p>
          <a:p>
            <a:pPr marL="1200150" lvl="2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700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Record-keeping requirements</a:t>
            </a:r>
          </a:p>
          <a:p>
            <a:pPr marL="1200150" lvl="2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700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Registrar powers of inspection, etc.</a:t>
            </a:r>
          </a:p>
          <a:p>
            <a:pPr lvl="1">
              <a:spcAft>
                <a:spcPts val="800"/>
              </a:spcAft>
            </a:pPr>
            <a:r>
              <a:rPr kumimoji="0" lang="en-US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 How effective is Registrar oversight?</a:t>
            </a:r>
          </a:p>
          <a:p>
            <a:pPr lvl="1">
              <a:spcAft>
                <a:spcPts val="800"/>
              </a:spcAft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Confirmation of info in the registrar? Investigations of suspect entities?</a:t>
            </a:r>
            <a:endParaRPr kumimoji="0" lang="en-US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>
              <a:spcAft>
                <a:spcPts val="800"/>
              </a:spcAft>
            </a:pPr>
            <a:r>
              <a:rPr lang="en-US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3. Is there evidence of money-laundering/terrorist financing?</a:t>
            </a:r>
          </a:p>
          <a:p>
            <a:pPr lvl="1">
              <a:spcAft>
                <a:spcPts val="800"/>
              </a:spcAft>
            </a:pPr>
            <a:r>
              <a:rPr lang="en-US" dirty="0">
                <a:solidFill>
                  <a:srgbClr val="111111"/>
                </a:solidFill>
                <a:latin typeface="Aptos"/>
                <a:ea typeface="Arial" pitchFamily="34" charset="-122"/>
                <a:cs typeface="Arial" pitchFamily="34" charset="-120"/>
              </a:rPr>
              <a:t>Criminal investigations/prosecutions involving legal persons, “Suspicious Matter Reports” from banks to FASU, media accounts, stakeholder input</a:t>
            </a:r>
          </a:p>
          <a:p>
            <a:pPr lvl="1">
              <a:spcAft>
                <a:spcPts val="800"/>
              </a:spcAft>
            </a:pPr>
            <a:r>
              <a:rPr lang="en-US" b="1" dirty="0">
                <a:solidFill>
                  <a:srgbClr val="111111"/>
                </a:solidFill>
                <a:latin typeface="Aptos"/>
                <a:cs typeface="Arial" pitchFamily="34" charset="-120"/>
              </a:rPr>
              <a:t>4. Are there particular sectors with increased risk?</a:t>
            </a:r>
          </a:p>
          <a:p>
            <a:pPr lvl="1">
              <a:spcAft>
                <a:spcPts val="800"/>
              </a:spcAft>
            </a:pPr>
            <a:r>
              <a:rPr lang="en-US" dirty="0">
                <a:solidFill>
                  <a:srgbClr val="111111"/>
                </a:solidFill>
                <a:latin typeface="Aptos"/>
                <a:cs typeface="Arial" pitchFamily="34" charset="-120"/>
              </a:rPr>
              <a:t>Example: extractives industries are known world-wide to face greater challenges</a:t>
            </a:r>
          </a:p>
          <a:p>
            <a:pPr lvl="1">
              <a:spcAft>
                <a:spcPts val="800"/>
              </a:spcAft>
            </a:pPr>
            <a:r>
              <a:rPr lang="en-US" b="1" dirty="0">
                <a:solidFill>
                  <a:srgbClr val="111111"/>
                </a:solidFill>
                <a:latin typeface="Aptos"/>
                <a:cs typeface="Arial" pitchFamily="34" charset="-120"/>
              </a:rPr>
              <a:t>5. Consider overall country risk environment and impact on legal persons</a:t>
            </a:r>
          </a:p>
          <a:p>
            <a:pPr lvl="1">
              <a:spcAft>
                <a:spcPts val="800"/>
              </a:spcAft>
            </a:pPr>
            <a:r>
              <a:rPr lang="en-US" dirty="0">
                <a:solidFill>
                  <a:srgbClr val="111111"/>
                </a:solidFill>
                <a:latin typeface="Aptos"/>
                <a:cs typeface="Arial" pitchFamily="34" charset="-120"/>
              </a:rPr>
              <a:t>General money laundering/corruption issues, porous borders, poor regulatory oversight, low prosecution rates can all lead to higher risk levels for legal persons</a:t>
            </a:r>
            <a:endParaRPr kumimoji="0" lang="en-US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6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2E65F-6459-3550-93AB-5B0DD1F84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pa_assets/pattern.png">
            <a:extLst>
              <a:ext uri="{FF2B5EF4-FFF2-40B4-BE49-F238E27FC236}">
                <a16:creationId xmlns:a16="http://schemas.microsoft.com/office/drawing/2014/main" id="{EAFC660D-82ED-0C77-F616-7F12A547FB6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8000"/>
          </a:blip>
          <a:srcRect l="5062" r="5062"/>
          <a:stretch/>
        </p:blipFill>
        <p:spPr>
          <a:xfrm>
            <a:off x="45720" y="1325880"/>
            <a:ext cx="960120" cy="4983480"/>
          </a:xfrm>
          <a:prstGeom prst="rect">
            <a:avLst/>
          </a:prstGeom>
        </p:spPr>
      </p:pic>
      <p:pic>
        <p:nvPicPr>
          <p:cNvPr id="3" name="Image 1" descr="/mnt/data/ipa_assets/ipa_logo.png">
            <a:extLst>
              <a:ext uri="{FF2B5EF4-FFF2-40B4-BE49-F238E27FC236}">
                <a16:creationId xmlns:a16="http://schemas.microsoft.com/office/drawing/2014/main" id="{61873EE2-8639-A4DC-9D3E-50705E47A9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594" y="164592"/>
            <a:ext cx="376157" cy="499262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07505C3A-B40F-7213-3BFF-151ED4BDEF24}"/>
              </a:ext>
            </a:extLst>
          </p:cNvPr>
          <p:cNvSpPr/>
          <p:nvPr/>
        </p:nvSpPr>
        <p:spPr>
          <a:xfrm>
            <a:off x="1018929" y="375429"/>
            <a:ext cx="7360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IMPORTANT CONSIDERATIONS AND LIMITATIONS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20AF6D45-1C81-F4B6-F15D-9C42A7EF4B7F}"/>
              </a:ext>
            </a:extLst>
          </p:cNvPr>
          <p:cNvSpPr/>
          <p:nvPr/>
        </p:nvSpPr>
        <p:spPr>
          <a:xfrm>
            <a:off x="1417320" y="1106424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A85C6A2D-9526-03BF-1A2D-16AF7A87C82D}"/>
              </a:ext>
            </a:extLst>
          </p:cNvPr>
          <p:cNvSpPr/>
          <p:nvPr/>
        </p:nvSpPr>
        <p:spPr>
          <a:xfrm>
            <a:off x="1259633" y="1572768"/>
            <a:ext cx="7290007" cy="45537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409F9D33-05AC-3350-F816-A13967465A80}"/>
              </a:ext>
            </a:extLst>
          </p:cNvPr>
          <p:cNvSpPr/>
          <p:nvPr/>
        </p:nvSpPr>
        <p:spPr>
          <a:xfrm>
            <a:off x="8732520" y="6446520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18857-6A93-8AEB-210E-582EB8D89588}"/>
              </a:ext>
            </a:extLst>
          </p:cNvPr>
          <p:cNvSpPr txBox="1"/>
          <p:nvPr/>
        </p:nvSpPr>
        <p:spPr>
          <a:xfrm>
            <a:off x="1005840" y="979023"/>
            <a:ext cx="7987911" cy="57143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Corruption</a:t>
            </a:r>
            <a:r>
              <a:rPr lang="en-US" sz="20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can be a serious problem, but</a:t>
            </a: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not necessarily a Rec 24 issue</a:t>
            </a:r>
          </a:p>
          <a:p>
            <a:pPr lvl="0">
              <a:spcAft>
                <a:spcPts val="800"/>
              </a:spcAft>
            </a:pPr>
            <a:r>
              <a:rPr lang="en-US" dirty="0">
                <a:latin typeface="Aptos" panose="020B0004020202020204"/>
              </a:rPr>
              <a:t>The presence of corruption does not, in itself, constitute evidence of systemic abuse of corporate structures for ML/TF activities</a:t>
            </a:r>
          </a:p>
          <a:p>
            <a:pPr lvl="0">
              <a:spcAft>
                <a:spcPts val="800"/>
              </a:spcAft>
            </a:pPr>
            <a:r>
              <a:rPr lang="en-US" dirty="0">
                <a:latin typeface="Aptos" panose="020B0004020202020204"/>
              </a:rPr>
              <a:t>	Example: a public procurement contract with kickbacks</a:t>
            </a:r>
          </a:p>
          <a:p>
            <a:pPr>
              <a:spcAft>
                <a:spcPts val="800"/>
              </a:spcAft>
            </a:pPr>
            <a:r>
              <a:rPr lang="en-US" sz="2000" b="1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In PNG there is a lack of solid, objective data making it difficult to assess risk with a high degree of confidence</a:t>
            </a:r>
          </a:p>
          <a:p>
            <a:pPr lvl="0">
              <a:spcAft>
                <a:spcPts val="800"/>
              </a:spcAft>
            </a:pPr>
            <a:r>
              <a:rPr kumimoji="0" lang="en-US" sz="1800" i="0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A. </a:t>
            </a:r>
            <a:r>
              <a:rPr kumimoji="0" lang="en-US" sz="1800" i="0" u="sng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There are very few formal investigations/prosecutions of legal persons for ML/TF</a:t>
            </a:r>
          </a:p>
          <a:p>
            <a:pPr marL="285750" lvl="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Prosecutions provide some of the best evidence for how ML/TF might be occurring as it is tested in court</a:t>
            </a:r>
          </a:p>
          <a:p>
            <a:pPr marL="285750" lvl="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PNG is not alone in the region on this: prosecutions rare everywhere</a:t>
            </a:r>
          </a:p>
          <a:p>
            <a:pPr lvl="0">
              <a:spcAft>
                <a:spcPts val="800"/>
              </a:spcAft>
            </a:pPr>
            <a:r>
              <a:rPr kumimoji="0" lang="en-US" sz="18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B.</a:t>
            </a: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u="sng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Information maintained in Registrar databases varies greatly</a:t>
            </a:r>
          </a:p>
          <a:p>
            <a:pPr marL="285750" lvl="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kumimoji="0" lang="en-US" sz="18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IPA has a modern</a:t>
            </a:r>
            <a:r>
              <a:rPr lang="en-US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online register with significant information, other Registrars do not have this advantage</a:t>
            </a:r>
            <a:endParaRPr kumimoji="0" lang="en-US" sz="180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</a:pPr>
            <a:r>
              <a:rPr lang="en-US" u="sng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C. Suspicious Matter Reports</a:t>
            </a:r>
          </a:p>
          <a:p>
            <a:pPr lvl="0">
              <a:spcAft>
                <a:spcPts val="800"/>
              </a:spcAft>
            </a:pPr>
            <a:r>
              <a:rPr lang="en-US" sz="2000" i="1" dirty="0">
                <a:solidFill>
                  <a:srgbClr val="111111"/>
                </a:solidFill>
                <a:latin typeface="Aptos" panose="020B0004020202020204"/>
                <a:ea typeface="Arial" pitchFamily="34" charset="-122"/>
                <a:cs typeface="Arial" pitchFamily="34" charset="-120"/>
              </a:rPr>
              <a:t>See next slide</a:t>
            </a:r>
          </a:p>
          <a:p>
            <a:pPr lvl="0">
              <a:spcAft>
                <a:spcPts val="800"/>
              </a:spcAft>
            </a:pPr>
            <a:endParaRPr kumimoji="0" lang="en-US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12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2580</TotalTime>
  <Words>3107</Words>
  <Application>Microsoft Office PowerPoint</Application>
  <PresentationFormat>On-screen Show (4:3)</PresentationFormat>
  <Paragraphs>431</Paragraphs>
  <Slides>30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Aptos</vt:lpstr>
      <vt:lpstr>Arial</vt:lpstr>
      <vt:lpstr>Calibri</vt:lpstr>
      <vt:lpstr>Courier New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IPA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Legal Persons Risk Assessment 2026</dc:title>
  <dc:subject>PNG Legal Persons Risk Assessment public presentation</dc:subject>
  <dc:creator>OpenAI / ChatGPT</dc:creator>
  <cp:lastModifiedBy>Anthony Frazier</cp:lastModifiedBy>
  <cp:revision>71</cp:revision>
  <dcterms:created xsi:type="dcterms:W3CDTF">2026-08-25T16:47:04Z</dcterms:created>
  <dcterms:modified xsi:type="dcterms:W3CDTF">2026-09-01T03:00:43Z</dcterms:modified>
</cp:coreProperties>
</file>